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55" r:id="rId6"/>
  </p:sldMasterIdLst>
  <p:notesMasterIdLst>
    <p:notesMasterId r:id="rId43"/>
  </p:notesMasterIdLst>
  <p:handoutMasterIdLst>
    <p:handoutMasterId r:id="rId44"/>
  </p:handoutMasterIdLst>
  <p:sldIdLst>
    <p:sldId id="1553" r:id="rId7"/>
    <p:sldId id="1567" r:id="rId8"/>
    <p:sldId id="1539" r:id="rId9"/>
    <p:sldId id="1540" r:id="rId10"/>
    <p:sldId id="1543" r:id="rId11"/>
    <p:sldId id="1550" r:id="rId12"/>
    <p:sldId id="1551" r:id="rId13"/>
    <p:sldId id="1541" r:id="rId14"/>
    <p:sldId id="1559" r:id="rId15"/>
    <p:sldId id="1542" r:id="rId16"/>
    <p:sldId id="2033" r:id="rId17"/>
    <p:sldId id="1560" r:id="rId18"/>
    <p:sldId id="1561" r:id="rId19"/>
    <p:sldId id="1558" r:id="rId20"/>
    <p:sldId id="2034" r:id="rId21"/>
    <p:sldId id="1538" r:id="rId22"/>
    <p:sldId id="1555" r:id="rId23"/>
    <p:sldId id="1532" r:id="rId24"/>
    <p:sldId id="2035" r:id="rId25"/>
    <p:sldId id="1534" r:id="rId26"/>
    <p:sldId id="2036" r:id="rId27"/>
    <p:sldId id="1552" r:id="rId28"/>
    <p:sldId id="1547" r:id="rId29"/>
    <p:sldId id="2032" r:id="rId30"/>
    <p:sldId id="2037" r:id="rId31"/>
    <p:sldId id="2027" r:id="rId32"/>
    <p:sldId id="2028" r:id="rId33"/>
    <p:sldId id="2029" r:id="rId34"/>
    <p:sldId id="1554" r:id="rId35"/>
    <p:sldId id="1565" r:id="rId36"/>
    <p:sldId id="1546" r:id="rId37"/>
    <p:sldId id="2031" r:id="rId38"/>
    <p:sldId id="2030" r:id="rId39"/>
    <p:sldId id="2038" r:id="rId40"/>
    <p:sldId id="2040" r:id="rId41"/>
    <p:sldId id="204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0" autoAdjust="0"/>
    <p:restoredTop sz="97461" autoAdjust="0"/>
  </p:normalViewPr>
  <p:slideViewPr>
    <p:cSldViewPr snapToGrid="0" showGuides="1">
      <p:cViewPr varScale="1">
        <p:scale>
          <a:sx n="82" d="100"/>
          <a:sy n="82" d="100"/>
        </p:scale>
        <p:origin x="51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Kolotilov" userId="324b007e-2ef2-4455-baa7-8c32c069f267" providerId="ADAL" clId="{23BD1510-FC21-4E7B-8533-96891963B76A}"/>
    <pc:docChg chg="undo custSel modSld">
      <pc:chgData name="Nikita Kolotilov" userId="324b007e-2ef2-4455-baa7-8c32c069f267" providerId="ADAL" clId="{23BD1510-FC21-4E7B-8533-96891963B76A}" dt="2022-01-13T15:51:05.989" v="450" actId="20577"/>
      <pc:docMkLst>
        <pc:docMk/>
      </pc:docMkLst>
      <pc:sldChg chg="modSp mod">
        <pc:chgData name="Nikita Kolotilov" userId="324b007e-2ef2-4455-baa7-8c32c069f267" providerId="ADAL" clId="{23BD1510-FC21-4E7B-8533-96891963B76A}" dt="2022-01-13T15:47:04.649" v="220"/>
        <pc:sldMkLst>
          <pc:docMk/>
          <pc:sldMk cId="1600982934" sldId="1532"/>
        </pc:sldMkLst>
        <pc:spChg chg="mod">
          <ac:chgData name="Nikita Kolotilov" userId="324b007e-2ef2-4455-baa7-8c32c069f267" providerId="ADAL" clId="{23BD1510-FC21-4E7B-8533-96891963B76A}" dt="2022-01-13T15:45:46.036" v="184" actId="20577"/>
          <ac:spMkLst>
            <pc:docMk/>
            <pc:sldMk cId="1600982934" sldId="1532"/>
            <ac:spMk id="2" creationId="{F22B2496-844E-4182-855F-23241336216A}"/>
          </ac:spMkLst>
        </pc:spChg>
        <pc:spChg chg="mod">
          <ac:chgData name="Nikita Kolotilov" userId="324b007e-2ef2-4455-baa7-8c32c069f267" providerId="ADAL" clId="{23BD1510-FC21-4E7B-8533-96891963B76A}" dt="2022-01-13T15:47:04.649" v="220"/>
          <ac:spMkLst>
            <pc:docMk/>
            <pc:sldMk cId="1600982934" sldId="1532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23BD1510-FC21-4E7B-8533-96891963B76A}" dt="2022-01-13T15:51:05.989" v="450" actId="20577"/>
        <pc:sldMkLst>
          <pc:docMk/>
          <pc:sldMk cId="691187201" sldId="1534"/>
        </pc:sldMkLst>
        <pc:spChg chg="mod">
          <ac:chgData name="Nikita Kolotilov" userId="324b007e-2ef2-4455-baa7-8c32c069f267" providerId="ADAL" clId="{23BD1510-FC21-4E7B-8533-96891963B76A}" dt="2022-01-13T15:48:18.249" v="250" actId="20577"/>
          <ac:spMkLst>
            <pc:docMk/>
            <pc:sldMk cId="691187201" sldId="1534"/>
            <ac:spMk id="2" creationId="{F22B2496-844E-4182-855F-23241336216A}"/>
          </ac:spMkLst>
        </pc:spChg>
        <pc:spChg chg="mod">
          <ac:chgData name="Nikita Kolotilov" userId="324b007e-2ef2-4455-baa7-8c32c069f267" providerId="ADAL" clId="{23BD1510-FC21-4E7B-8533-96891963B76A}" dt="2022-01-13T15:51:05.989" v="450" actId="20577"/>
          <ac:spMkLst>
            <pc:docMk/>
            <pc:sldMk cId="691187201" sldId="1534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23BD1510-FC21-4E7B-8533-96891963B76A}" dt="2022-01-13T15:31:10.140" v="137" actId="20577"/>
        <pc:sldMkLst>
          <pc:docMk/>
          <pc:sldMk cId="1046163502" sldId="1538"/>
        </pc:sldMkLst>
        <pc:spChg chg="mod">
          <ac:chgData name="Nikita Kolotilov" userId="324b007e-2ef2-4455-baa7-8c32c069f267" providerId="ADAL" clId="{23BD1510-FC21-4E7B-8533-96891963B76A}" dt="2022-01-13T15:29:24.754" v="89" actId="20577"/>
          <ac:spMkLst>
            <pc:docMk/>
            <pc:sldMk cId="1046163502" sldId="1538"/>
            <ac:spMk id="2" creationId="{F22B2496-844E-4182-855F-23241336216A}"/>
          </ac:spMkLst>
        </pc:spChg>
        <pc:spChg chg="mod">
          <ac:chgData name="Nikita Kolotilov" userId="324b007e-2ef2-4455-baa7-8c32c069f267" providerId="ADAL" clId="{23BD1510-FC21-4E7B-8533-96891963B76A}" dt="2022-01-13T15:31:10.140" v="137" actId="20577"/>
          <ac:spMkLst>
            <pc:docMk/>
            <pc:sldMk cId="1046163502" sldId="1538"/>
            <ac:spMk id="3" creationId="{9CDAF589-EEA0-4181-9211-BB27DA5CBA58}"/>
          </ac:spMkLst>
        </pc:spChg>
        <pc:spChg chg="mod">
          <ac:chgData name="Nikita Kolotilov" userId="324b007e-2ef2-4455-baa7-8c32c069f267" providerId="ADAL" clId="{23BD1510-FC21-4E7B-8533-96891963B76A}" dt="2022-01-13T15:30:59.617" v="136" actId="122"/>
          <ac:spMkLst>
            <pc:docMk/>
            <pc:sldMk cId="1046163502" sldId="1538"/>
            <ac:spMk id="11" creationId="{0C75F0F6-697E-4240-A279-90B1240A8194}"/>
          </ac:spMkLst>
        </pc:spChg>
      </pc:sldChg>
      <pc:sldChg chg="modSp mod">
        <pc:chgData name="Nikita Kolotilov" userId="324b007e-2ef2-4455-baa7-8c32c069f267" providerId="ADAL" clId="{23BD1510-FC21-4E7B-8533-96891963B76A}" dt="2022-01-13T15:27:29.004" v="34" actId="14100"/>
        <pc:sldMkLst>
          <pc:docMk/>
          <pc:sldMk cId="1552283686" sldId="1543"/>
        </pc:sldMkLst>
        <pc:spChg chg="mod">
          <ac:chgData name="Nikita Kolotilov" userId="324b007e-2ef2-4455-baa7-8c32c069f267" providerId="ADAL" clId="{23BD1510-FC21-4E7B-8533-96891963B76A}" dt="2022-01-13T15:27:29.004" v="34" actId="14100"/>
          <ac:spMkLst>
            <pc:docMk/>
            <pc:sldMk cId="1552283686" sldId="1543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23BD1510-FC21-4E7B-8533-96891963B76A}" dt="2022-01-13T15:28:51.528" v="58"/>
        <pc:sldMkLst>
          <pc:docMk/>
          <pc:sldMk cId="1411958215" sldId="1550"/>
        </pc:sldMkLst>
        <pc:spChg chg="mod">
          <ac:chgData name="Nikita Kolotilov" userId="324b007e-2ef2-4455-baa7-8c32c069f267" providerId="ADAL" clId="{23BD1510-FC21-4E7B-8533-96891963B76A}" dt="2022-01-13T15:28:51.528" v="58"/>
          <ac:spMkLst>
            <pc:docMk/>
            <pc:sldMk cId="1411958215" sldId="1550"/>
            <ac:spMk id="2" creationId="{F22B2496-844E-4182-855F-23241336216A}"/>
          </ac:spMkLst>
        </pc:spChg>
        <pc:spChg chg="mod">
          <ac:chgData name="Nikita Kolotilov" userId="324b007e-2ef2-4455-baa7-8c32c069f267" providerId="ADAL" clId="{23BD1510-FC21-4E7B-8533-96891963B76A}" dt="2022-01-13T15:28:50.419" v="54"/>
          <ac:spMkLst>
            <pc:docMk/>
            <pc:sldMk cId="1411958215" sldId="1550"/>
            <ac:spMk id="3" creationId="{9CDAF589-EEA0-4181-9211-BB27DA5CBA58}"/>
          </ac:spMkLst>
        </pc:spChg>
        <pc:spChg chg="mod">
          <ac:chgData name="Nikita Kolotilov" userId="324b007e-2ef2-4455-baa7-8c32c069f267" providerId="ADAL" clId="{23BD1510-FC21-4E7B-8533-96891963B76A}" dt="2022-01-13T15:28:50.613" v="55" actId="1076"/>
          <ac:spMkLst>
            <pc:docMk/>
            <pc:sldMk cId="1411958215" sldId="1550"/>
            <ac:spMk id="12" creationId="{B9CDE26D-2D62-490F-8047-6A39D935AF42}"/>
          </ac:spMkLst>
        </pc:spChg>
        <pc:picChg chg="mod">
          <ac:chgData name="Nikita Kolotilov" userId="324b007e-2ef2-4455-baa7-8c32c069f267" providerId="ADAL" clId="{23BD1510-FC21-4E7B-8533-96891963B76A}" dt="2022-01-13T15:28:50.613" v="55" actId="1076"/>
          <ac:picMkLst>
            <pc:docMk/>
            <pc:sldMk cId="1411958215" sldId="1550"/>
            <ac:picMk id="8" creationId="{E0593D0B-B185-42F1-92D4-A19D2E3D7339}"/>
          </ac:picMkLst>
        </pc:picChg>
      </pc:sldChg>
      <pc:sldChg chg="modSp mod">
        <pc:chgData name="Nikita Kolotilov" userId="324b007e-2ef2-4455-baa7-8c32c069f267" providerId="ADAL" clId="{23BD1510-FC21-4E7B-8533-96891963B76A}" dt="2022-01-13T15:45:22.329" v="145"/>
        <pc:sldMkLst>
          <pc:docMk/>
          <pc:sldMk cId="3983001546" sldId="1555"/>
        </pc:sldMkLst>
        <pc:spChg chg="mod">
          <ac:chgData name="Nikita Kolotilov" userId="324b007e-2ef2-4455-baa7-8c32c069f267" providerId="ADAL" clId="{23BD1510-FC21-4E7B-8533-96891963B76A}" dt="2022-01-13T15:31:19.965" v="138"/>
          <ac:spMkLst>
            <pc:docMk/>
            <pc:sldMk cId="3983001546" sldId="1555"/>
            <ac:spMk id="2" creationId="{F22B2496-844E-4182-855F-23241336216A}"/>
          </ac:spMkLst>
        </pc:spChg>
        <pc:spChg chg="mod">
          <ac:chgData name="Nikita Kolotilov" userId="324b007e-2ef2-4455-baa7-8c32c069f267" providerId="ADAL" clId="{23BD1510-FC21-4E7B-8533-96891963B76A}" dt="2022-01-13T15:45:22.329" v="145"/>
          <ac:spMkLst>
            <pc:docMk/>
            <pc:sldMk cId="3983001546" sldId="1555"/>
            <ac:spMk id="3" creationId="{9CDAF589-EEA0-4181-9211-BB27DA5CBA58}"/>
          </ac:spMkLst>
        </pc:spChg>
      </pc:sldChg>
    </pc:docChg>
  </pc:docChgLst>
  <pc:docChgLst>
    <pc:chgData name="Nikita Kolotilov" userId="324b007e-2ef2-4455-baa7-8c32c069f267" providerId="ADAL" clId="{44F377F2-2DD8-4830-9D11-5A1967912D4E}"/>
    <pc:docChg chg="undo custSel modSld">
      <pc:chgData name="Nikita Kolotilov" userId="324b007e-2ef2-4455-baa7-8c32c069f267" providerId="ADAL" clId="{44F377F2-2DD8-4830-9D11-5A1967912D4E}" dt="2021-12-17T08:35:15.632" v="1014" actId="6549"/>
      <pc:docMkLst>
        <pc:docMk/>
      </pc:docMkLst>
      <pc:sldChg chg="modSp mod">
        <pc:chgData name="Nikita Kolotilov" userId="324b007e-2ef2-4455-baa7-8c32c069f267" providerId="ADAL" clId="{44F377F2-2DD8-4830-9D11-5A1967912D4E}" dt="2021-12-17T08:29:40.438" v="516" actId="20577"/>
        <pc:sldMkLst>
          <pc:docMk/>
          <pc:sldMk cId="3594874952" sldId="1539"/>
        </pc:sldMkLst>
        <pc:spChg chg="mod">
          <ac:chgData name="Nikita Kolotilov" userId="324b007e-2ef2-4455-baa7-8c32c069f267" providerId="ADAL" clId="{44F377F2-2DD8-4830-9D11-5A1967912D4E}" dt="2021-12-17T08:22:23.875" v="217" actId="20577"/>
          <ac:spMkLst>
            <pc:docMk/>
            <pc:sldMk cId="3594874952" sldId="1539"/>
            <ac:spMk id="2" creationId="{F22B2496-844E-4182-855F-23241336216A}"/>
          </ac:spMkLst>
        </pc:spChg>
        <pc:spChg chg="mod">
          <ac:chgData name="Nikita Kolotilov" userId="324b007e-2ef2-4455-baa7-8c32c069f267" providerId="ADAL" clId="{44F377F2-2DD8-4830-9D11-5A1967912D4E}" dt="2021-12-17T08:29:40.438" v="516" actId="20577"/>
          <ac:spMkLst>
            <pc:docMk/>
            <pc:sldMk cId="3594874952" sldId="1539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44F377F2-2DD8-4830-9D11-5A1967912D4E}" dt="2021-12-17T08:33:07.312" v="926" actId="20577"/>
        <pc:sldMkLst>
          <pc:docMk/>
          <pc:sldMk cId="3583779257" sldId="1540"/>
        </pc:sldMkLst>
        <pc:spChg chg="mod">
          <ac:chgData name="Nikita Kolotilov" userId="324b007e-2ef2-4455-baa7-8c32c069f267" providerId="ADAL" clId="{44F377F2-2DD8-4830-9D11-5A1967912D4E}" dt="2021-12-17T08:29:58.632" v="550" actId="20577"/>
          <ac:spMkLst>
            <pc:docMk/>
            <pc:sldMk cId="3583779257" sldId="1540"/>
            <ac:spMk id="2" creationId="{F22B2496-844E-4182-855F-23241336216A}"/>
          </ac:spMkLst>
        </pc:spChg>
        <pc:spChg chg="mod">
          <ac:chgData name="Nikita Kolotilov" userId="324b007e-2ef2-4455-baa7-8c32c069f267" providerId="ADAL" clId="{44F377F2-2DD8-4830-9D11-5A1967912D4E}" dt="2021-12-17T08:33:07.312" v="926" actId="20577"/>
          <ac:spMkLst>
            <pc:docMk/>
            <pc:sldMk cId="3583779257" sldId="1540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44F377F2-2DD8-4830-9D11-5A1967912D4E}" dt="2021-12-17T08:35:15.632" v="1014" actId="6549"/>
        <pc:sldMkLst>
          <pc:docMk/>
          <pc:sldMk cId="1552283686" sldId="1543"/>
        </pc:sldMkLst>
        <pc:spChg chg="mod">
          <ac:chgData name="Nikita Kolotilov" userId="324b007e-2ef2-4455-baa7-8c32c069f267" providerId="ADAL" clId="{44F377F2-2DD8-4830-9D11-5A1967912D4E}" dt="2021-12-17T08:34:41.526" v="984" actId="20577"/>
          <ac:spMkLst>
            <pc:docMk/>
            <pc:sldMk cId="1552283686" sldId="1543"/>
            <ac:spMk id="2" creationId="{F22B2496-844E-4182-855F-23241336216A}"/>
          </ac:spMkLst>
        </pc:spChg>
        <pc:spChg chg="mod">
          <ac:chgData name="Nikita Kolotilov" userId="324b007e-2ef2-4455-baa7-8c32c069f267" providerId="ADAL" clId="{44F377F2-2DD8-4830-9D11-5A1967912D4E}" dt="2021-12-17T08:35:15.632" v="1014" actId="6549"/>
          <ac:spMkLst>
            <pc:docMk/>
            <pc:sldMk cId="1552283686" sldId="1543"/>
            <ac:spMk id="3" creationId="{9CDAF589-EEA0-4181-9211-BB27DA5CBA58}"/>
          </ac:spMkLst>
        </pc:spChg>
      </pc:sldChg>
      <pc:sldChg chg="modSp mod">
        <pc:chgData name="Nikita Kolotilov" userId="324b007e-2ef2-4455-baa7-8c32c069f267" providerId="ADAL" clId="{44F377F2-2DD8-4830-9D11-5A1967912D4E}" dt="2021-12-17T08:19:37.830" v="20" actId="20577"/>
        <pc:sldMkLst>
          <pc:docMk/>
          <pc:sldMk cId="2348400915" sldId="1553"/>
        </pc:sldMkLst>
        <pc:spChg chg="mod">
          <ac:chgData name="Nikita Kolotilov" userId="324b007e-2ef2-4455-baa7-8c32c069f267" providerId="ADAL" clId="{44F377F2-2DD8-4830-9D11-5A1967912D4E}" dt="2021-12-17T08:19:37.830" v="20" actId="20577"/>
          <ac:spMkLst>
            <pc:docMk/>
            <pc:sldMk cId="2348400915" sldId="1553"/>
            <ac:spMk id="6" creationId="{DA865AB3-8AE0-4AB0-94C2-2E517EC147DE}"/>
          </ac:spMkLst>
        </pc:spChg>
      </pc:sldChg>
      <pc:sldChg chg="modSp mod">
        <pc:chgData name="Nikita Kolotilov" userId="324b007e-2ef2-4455-baa7-8c32c069f267" providerId="ADAL" clId="{44F377F2-2DD8-4830-9D11-5A1967912D4E}" dt="2021-12-17T08:21:58.227" v="183" actId="20577"/>
        <pc:sldMkLst>
          <pc:docMk/>
          <pc:sldMk cId="780198914" sldId="1567"/>
        </pc:sldMkLst>
        <pc:spChg chg="mod">
          <ac:chgData name="Nikita Kolotilov" userId="324b007e-2ef2-4455-baa7-8c32c069f267" providerId="ADAL" clId="{44F377F2-2DD8-4830-9D11-5A1967912D4E}" dt="2021-12-17T08:20:06.834" v="34" actId="255"/>
          <ac:spMkLst>
            <pc:docMk/>
            <pc:sldMk cId="780198914" sldId="1567"/>
            <ac:spMk id="13" creationId="{4B3FA715-0C9F-402F-890E-9507F395D49B}"/>
          </ac:spMkLst>
        </pc:spChg>
        <pc:spChg chg="mod">
          <ac:chgData name="Nikita Kolotilov" userId="324b007e-2ef2-4455-baa7-8c32c069f267" providerId="ADAL" clId="{44F377F2-2DD8-4830-9D11-5A1967912D4E}" dt="2021-12-17T08:21:58.227" v="183" actId="20577"/>
          <ac:spMkLst>
            <pc:docMk/>
            <pc:sldMk cId="780198914" sldId="1567"/>
            <ac:spMk id="14" creationId="{5DF52848-E5A8-463A-B790-5CBEEB93AF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2/4/2022</a:t>
            </a:fld>
            <a:endParaRPr lang="en-US" sz="105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>
                <a:solidFill>
                  <a:schemeClr val="accent2"/>
                </a:solidFill>
              </a:rPr>
              <a:t>Hand out</a:t>
            </a:r>
            <a:r>
              <a:rPr lang="en-US" sz="1050" dirty="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 dirty="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26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8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4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7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9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4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3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68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9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8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491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8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84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33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38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14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98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88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832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2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29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70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94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18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99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802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6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9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3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2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1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7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2020 | 2020-10-22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216000" tIns="144000" rIns="216000" bIns="144000" rtlCol="0">
            <a:noAutofit/>
          </a:bodyPr>
          <a:lstStyle>
            <a:lvl1pPr>
              <a:defRPr lang="en-US" dirty="0">
                <a:ln>
                  <a:noFill/>
                </a:ln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 lang="en-US" dirty="0">
                <a:ln>
                  <a:noFill/>
                </a:ln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>
              <a:buClr>
                <a:srgbClr val="00FFB9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FFB9"/>
              </a:buClr>
            </a:pPr>
            <a:r>
              <a:rPr lang="en-US" dirty="0"/>
              <a:t>Third level</a:t>
            </a:r>
          </a:p>
          <a:p>
            <a:pPr lvl="3">
              <a:buClr>
                <a:srgbClr val="00FFB9"/>
              </a:buClr>
            </a:pPr>
            <a:r>
              <a:rPr lang="en-US" dirty="0"/>
              <a:t>Fourth level</a:t>
            </a:r>
          </a:p>
          <a:p>
            <a:pPr lvl="4">
              <a:buClr>
                <a:srgbClr val="00FFB9"/>
              </a:buClr>
            </a:pPr>
            <a:r>
              <a:rPr lang="en-US" dirty="0"/>
              <a:t>Fifth level</a:t>
            </a:r>
          </a:p>
          <a:p>
            <a:pPr lvl="5">
              <a:buClr>
                <a:srgbClr val="00FFB9"/>
              </a:buClr>
            </a:pPr>
            <a:r>
              <a:rPr lang="en-US" dirty="0"/>
              <a:t>Sixth level</a:t>
            </a:r>
          </a:p>
          <a:p>
            <a:pPr lvl="6">
              <a:buClr>
                <a:srgbClr val="00FFB9"/>
              </a:buClr>
            </a:pPr>
            <a:r>
              <a:rPr lang="en-US" dirty="0"/>
              <a:t>Seventh level</a:t>
            </a:r>
          </a:p>
          <a:p>
            <a:pPr lvl="7">
              <a:buClr>
                <a:srgbClr val="00FFB9"/>
              </a:buClr>
            </a:pPr>
            <a:r>
              <a:rPr lang="en-US" dirty="0"/>
              <a:t>Eighth level</a:t>
            </a:r>
          </a:p>
          <a:p>
            <a:pPr lvl="8">
              <a:buClr>
                <a:srgbClr val="00FFB9"/>
              </a:buClr>
            </a:pPr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9ADC0F91-444B-0C47-804B-CA575449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Siemens Logo">
            <a:extLst>
              <a:ext uri="{FF2B5EF4-FFF2-40B4-BE49-F238E27FC236}">
                <a16:creationId xmlns:a16="http://schemas.microsoft.com/office/drawing/2014/main" id="{FC186129-E58C-8C48-B968-215E23174E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7588" y="65712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M3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lang="en-US" sz="8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0000" indent="-180000" algn="l">
              <a:spcAft>
                <a:spcPts val="0"/>
              </a:spcAft>
              <a:buFontTx/>
              <a:buNone/>
              <a:defRPr sz="1400" b="0"/>
            </a:lvl3pPr>
            <a:lvl4pPr marL="360000" indent="-180000" algn="l">
              <a:spcAft>
                <a:spcPts val="0"/>
              </a:spcAft>
              <a:buFontTx/>
              <a:buNone/>
              <a:defRPr sz="1400"/>
            </a:lvl4pPr>
            <a:lvl5pPr marL="360000" indent="-180000" algn="l">
              <a:spcAft>
                <a:spcPts val="0"/>
              </a:spcAft>
              <a:buFontTx/>
              <a:buNone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 dirty="0"/>
              <a:t>Click to edit the agenda</a:t>
            </a:r>
            <a:br>
              <a:rPr lang="en-US" dirty="0"/>
            </a:br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1"/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Siemens Logo">
            <a:extLst>
              <a:ext uri="{FF2B5EF4-FFF2-40B4-BE49-F238E27FC236}">
                <a16:creationId xmlns:a16="http://schemas.microsoft.com/office/drawing/2014/main" id="{ECEAA6E3-1B84-5F4F-AA15-65CC04A1F3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472" y="6419088"/>
            <a:ext cx="1152144" cy="1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9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180000" indent="-180000" algn="l"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360000" indent="-180000" algn="l"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360000" indent="-180000" algn="l"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Click to edit the contact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Unrestricted | © Siemens 2020 | 2020-10-22 | Siemens Digital Industries Software | Where today meets tomorrow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CAF3A8F5-231C-C244-A601-14611686B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5188" y="6419088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2021 | 2021-06-04 | What's New in Simcenter Femap 2021.2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984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4242849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515647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5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2021 | 2021-06-04 | What's New in Simcenter Femap 2021.2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984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4242849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515647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6571" y="1440000"/>
            <a:ext cx="7535429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6720" algn="r"/>
              </a:tabLst>
              <a:defRPr>
                <a:solidFill>
                  <a:srgbClr val="000000"/>
                </a:solidFill>
              </a:defRPr>
            </a:lvl1pPr>
            <a:lvl2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2pPr>
            <a:lvl3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>
                <a:solidFill>
                  <a:srgbClr val="000000"/>
                </a:solidFill>
              </a:defRPr>
            </a:lvl3pPr>
            <a:lvl4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4pPr>
            <a:lvl5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 baseline="0">
                <a:solidFill>
                  <a:srgbClr val="000000"/>
                </a:solidFill>
              </a:defRPr>
            </a:lvl5pPr>
            <a:lvl6pPr marL="360183" indent="-18088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205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053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200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6736" y="1443038"/>
            <a:ext cx="6764477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059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2020 | 2020-10-22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1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Unrestricted | © Siemens 20XX | YYYY-MM-DD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7" r:id="rId4"/>
    <p:sldLayoutId id="2147483728" r:id="rId5"/>
    <p:sldLayoutId id="2147483729" r:id="rId6"/>
    <p:sldLayoutId id="2147483739" r:id="rId7"/>
    <p:sldLayoutId id="2147483740" r:id="rId8"/>
    <p:sldLayoutId id="2147483741" r:id="rId9"/>
    <p:sldLayoutId id="2147483655" r:id="rId10"/>
    <p:sldLayoutId id="2147483677" r:id="rId11"/>
    <p:sldLayoutId id="2147483709" r:id="rId12"/>
    <p:sldLayoutId id="2147483650" r:id="rId13"/>
    <p:sldLayoutId id="2147483665" r:id="rId14"/>
    <p:sldLayoutId id="2147483666" r:id="rId15"/>
    <p:sldLayoutId id="2147483697" r:id="rId16"/>
    <p:sldLayoutId id="2147483698" r:id="rId17"/>
    <p:sldLayoutId id="2147483652" r:id="rId18"/>
    <p:sldLayoutId id="2147483687" r:id="rId19"/>
    <p:sldLayoutId id="2147483681" r:id="rId20"/>
    <p:sldLayoutId id="2147483711" r:id="rId21"/>
    <p:sldLayoutId id="2147483754" r:id="rId22"/>
    <p:sldLayoutId id="2147483678" r:id="rId23"/>
    <p:sldLayoutId id="2147483761" r:id="rId24"/>
    <p:sldLayoutId id="214748376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© Siemens 2021 | 2021-06-04 | What's New in Simcenter Femap 2021.2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30" r:id="rId2"/>
    <p:sldLayoutId id="2147483757" r:id="rId3"/>
    <p:sldLayoutId id="2147483758" r:id="rId4"/>
    <p:sldLayoutId id="214748376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2231B89-4332-4C48-82DC-A8DB4BEAF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DA865AB3-8AE0-4AB0-94C2-2E517EC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585749"/>
            <a:ext cx="9287638" cy="1477328"/>
          </a:xfrm>
        </p:spPr>
        <p:txBody>
          <a:bodyPr/>
          <a:lstStyle/>
          <a:p>
            <a:r>
              <a:rPr lang="en-US" dirty="0" err="1"/>
              <a:t>Simcenter</a:t>
            </a:r>
            <a:r>
              <a:rPr lang="en-US" dirty="0"/>
              <a:t> </a:t>
            </a:r>
            <a:r>
              <a:rPr lang="en-US" dirty="0" err="1"/>
              <a:t>Femap</a:t>
            </a:r>
            <a:r>
              <a:rPr lang="en-US" dirty="0"/>
              <a:t> 2022.1</a:t>
            </a:r>
            <a:br>
              <a:rPr lang="ru-RU" dirty="0"/>
            </a:br>
            <a:r>
              <a:rPr lang="ru-RU" dirty="0"/>
              <a:t>Что нового?</a:t>
            </a:r>
            <a:endParaRPr lang="en-US" b="0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0E01DE1-1805-44DE-8958-F34DAE42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757"/>
          <a:stretch/>
        </p:blipFill>
        <p:spPr>
          <a:xfrm>
            <a:off x="0" y="0"/>
            <a:ext cx="12192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связи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Граничные условия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4775056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“</a:t>
            </a:r>
            <a:r>
              <a:rPr lang="ru-RU" sz="1600" dirty="0"/>
              <a:t>Подвижные</a:t>
            </a:r>
            <a:r>
              <a:rPr lang="en-US" sz="1600" dirty="0"/>
              <a:t>” </a:t>
            </a:r>
            <a:r>
              <a:rPr lang="ru-RU" sz="1600" dirty="0"/>
              <a:t>нагрузки</a:t>
            </a:r>
            <a:r>
              <a:rPr lang="en-US" sz="1600" dirty="0"/>
              <a:t> </a:t>
            </a:r>
            <a:r>
              <a:rPr lang="ru-RU" sz="1600" dirty="0"/>
              <a:t>для кинематических связей</a:t>
            </a:r>
            <a:r>
              <a:rPr lang="en-US" sz="1600" dirty="0"/>
              <a:t> </a:t>
            </a:r>
            <a:r>
              <a:rPr lang="ru-RU" sz="1600" dirty="0"/>
              <a:t>задаются в окне «</a:t>
            </a:r>
            <a:r>
              <a:rPr lang="en-US" sz="1600" dirty="0"/>
              <a:t>Create Loads</a:t>
            </a:r>
            <a:r>
              <a:rPr lang="ru-RU" sz="1600" dirty="0"/>
              <a:t>»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Подвижные нагрузки </a:t>
            </a:r>
            <a:r>
              <a:rPr lang="en-US" sz="1600" dirty="0"/>
              <a:t>– </a:t>
            </a:r>
            <a:r>
              <a:rPr lang="ru-RU" sz="1600" dirty="0"/>
              <a:t>Типы</a:t>
            </a:r>
            <a:r>
              <a:rPr lang="en-US" sz="1600" dirty="0"/>
              <a:t> (</a:t>
            </a:r>
            <a:r>
              <a:rPr lang="ru-RU" sz="1600" dirty="0"/>
              <a:t>только для решателя </a:t>
            </a:r>
            <a:r>
              <a:rPr lang="en-US" sz="1600" dirty="0" err="1"/>
              <a:t>Simcenter</a:t>
            </a:r>
            <a:r>
              <a:rPr lang="en-US" sz="1600" dirty="0"/>
              <a:t> Nastran SOL 402)</a:t>
            </a:r>
          </a:p>
          <a:p>
            <a:pPr lvl="2">
              <a:spcAft>
                <a:spcPts val="600"/>
              </a:spcAft>
            </a:pPr>
            <a:r>
              <a:rPr lang="ru-RU" sz="1600" dirty="0"/>
              <a:t>Силы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ru-RU" sz="1600" dirty="0"/>
              <a:t>По линии</a:t>
            </a:r>
            <a:r>
              <a:rPr lang="en-US" sz="1600" dirty="0"/>
              <a:t>, </a:t>
            </a:r>
            <a:r>
              <a:rPr lang="ru-RU" sz="1600" dirty="0"/>
              <a:t>Цилиндрический</a:t>
            </a:r>
            <a:r>
              <a:rPr lang="en-US" sz="1600" dirty="0"/>
              <a:t>, </a:t>
            </a:r>
            <a:r>
              <a:rPr lang="ru-RU" sz="1600" dirty="0"/>
              <a:t>Скольжение </a:t>
            </a:r>
            <a:r>
              <a:rPr lang="en-US" sz="1600" dirty="0"/>
              <a:t>-</a:t>
            </a:r>
            <a:r>
              <a:rPr lang="ru-RU" sz="1600" dirty="0"/>
              <a:t> Универсальное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Крутящий момент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ru-RU" sz="1600" dirty="0"/>
              <a:t>цилиндрический</a:t>
            </a:r>
            <a:r>
              <a:rPr lang="en-US" sz="1600" dirty="0"/>
              <a:t>, </a:t>
            </a:r>
            <a:r>
              <a:rPr lang="ru-RU" sz="1600" dirty="0"/>
              <a:t>цилиндрический со скольжением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Перемещения</a:t>
            </a:r>
            <a:r>
              <a:rPr lang="en-US" sz="1600" dirty="0"/>
              <a:t> </a:t>
            </a:r>
          </a:p>
          <a:p>
            <a:pPr lvl="3">
              <a:spcAft>
                <a:spcPts val="600"/>
              </a:spcAft>
            </a:pPr>
            <a:r>
              <a:rPr lang="ru-RU" sz="1600" dirty="0"/>
              <a:t>По линии</a:t>
            </a:r>
            <a:r>
              <a:rPr lang="en-US" sz="1600" dirty="0"/>
              <a:t>, </a:t>
            </a:r>
            <a:r>
              <a:rPr lang="ru-RU" sz="1600" dirty="0"/>
              <a:t>цилиндрический</a:t>
            </a:r>
            <a:r>
              <a:rPr lang="en-US" sz="1600" dirty="0"/>
              <a:t>, </a:t>
            </a:r>
            <a:r>
              <a:rPr lang="ru-RU" sz="1600" dirty="0"/>
              <a:t>скольжение</a:t>
            </a:r>
            <a:r>
              <a:rPr lang="en-US" sz="1600" dirty="0"/>
              <a:t>-</a:t>
            </a:r>
            <a:r>
              <a:rPr lang="ru-RU" sz="1600" dirty="0"/>
              <a:t>универсальный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Угловое перемещение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ru-RU" sz="1600" dirty="0"/>
              <a:t>цилиндрический</a:t>
            </a:r>
            <a:r>
              <a:rPr lang="en-US" sz="1600" dirty="0"/>
              <a:t>, </a:t>
            </a:r>
            <a:r>
              <a:rPr lang="ru-RU" sz="1600" dirty="0"/>
              <a:t>цилиндрический со скольжением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3EE18-F418-4964-8FB8-7FCAE00CF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304" y="1343025"/>
            <a:ext cx="65055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1163395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8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b="1" dirty="0"/>
              <a:t>Деформируемые направляющие</a:t>
            </a:r>
            <a:endParaRPr lang="en-US" sz="2000" b="1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21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317231-AD91-4FDF-B1FE-BB092E2B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1534" y="776201"/>
            <a:ext cx="5464504" cy="3426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Деформируемые направляющие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Обзор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5681879" cy="5574687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Позволяют моделировать деформацию криволинейных направляющих при смещении компонентов сборки вдоль них.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Аэрокосмическая отрасль и оборона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Промышленное и горнодобывающее оборудование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Робототехника и элементы управления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Потребительские товары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Развлекательная сфера</a:t>
            </a: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r>
              <a:rPr lang="ru-RU" dirty="0"/>
              <a:t>Настройки деформируемых направляющих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Объекты смещения (узлы) перемещаются по траектории направляющей, определяемой балочными элементами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Различные типы соединений для разных задач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Движущиеся нагрузки и настройки трения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53BA7-F5D1-4CE4-B9BA-D53BC8CC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050" y="3377116"/>
            <a:ext cx="3339988" cy="24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Деформируемые направляющие</a:t>
            </a:r>
            <a:r>
              <a:rPr lang="en-US" dirty="0">
                <a:solidFill>
                  <a:srgbClr val="009999"/>
                </a:solidFill>
              </a:rPr>
              <a:t> – </a:t>
            </a:r>
            <a:r>
              <a:rPr lang="ru-RU" dirty="0">
                <a:solidFill>
                  <a:srgbClr val="009999"/>
                </a:solidFill>
              </a:rPr>
              <a:t>Определение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1" y="1143711"/>
            <a:ext cx="7595264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Объекты </a:t>
            </a:r>
            <a:r>
              <a:rPr lang="en-US" dirty="0"/>
              <a:t>FLXSLI </a:t>
            </a:r>
            <a:r>
              <a:rPr lang="ru-RU" dirty="0"/>
              <a:t>создаются для решателя</a:t>
            </a:r>
            <a:r>
              <a:rPr lang="en-US" dirty="0"/>
              <a:t> Simcenter Nastran SOL</a:t>
            </a:r>
            <a:r>
              <a:rPr lang="ru-RU" dirty="0"/>
              <a:t> </a:t>
            </a:r>
            <a:r>
              <a:rPr lang="en-US" dirty="0"/>
              <a:t>402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Объекты смещения и траектория направляющей могут быть определены с помощью группы или списка выбранных объектов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Доступны различные шарниры на направляющих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Сферический</a:t>
            </a:r>
            <a:r>
              <a:rPr lang="en-US" dirty="0"/>
              <a:t>, </a:t>
            </a:r>
            <a:r>
              <a:rPr lang="ru-RU" dirty="0"/>
              <a:t>цилиндрический</a:t>
            </a:r>
            <a:r>
              <a:rPr lang="en-US" dirty="0"/>
              <a:t>, </a:t>
            </a:r>
            <a:r>
              <a:rPr lang="ru-RU" dirty="0"/>
              <a:t>призматический и универсальный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Типы подвижной нагрузки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Сила или перемещение</a:t>
            </a:r>
            <a:r>
              <a:rPr lang="en-US" dirty="0"/>
              <a:t> – </a:t>
            </a:r>
            <a:r>
              <a:rPr lang="ru-RU" dirty="0"/>
              <a:t>требуется выбрать подвижный узел</a:t>
            </a:r>
            <a:r>
              <a:rPr lang="en-US" dirty="0"/>
              <a:t>, </a:t>
            </a:r>
            <a:r>
              <a:rPr lang="ru-RU" dirty="0"/>
              <a:t>задать значение нагрузки</a:t>
            </a:r>
            <a:r>
              <a:rPr lang="en-US" dirty="0"/>
              <a:t> </a:t>
            </a:r>
            <a:r>
              <a:rPr lang="ru-RU" dirty="0"/>
              <a:t>(можно графиком)</a:t>
            </a:r>
            <a:r>
              <a:rPr lang="en-US" dirty="0"/>
              <a:t>, </a:t>
            </a:r>
            <a:r>
              <a:rPr lang="ru-RU" dirty="0"/>
              <a:t>выбрать узел-сенсор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Узел-сенсор — требуется только выбор только узел драйвера с возможностью выбора узла датчика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Опции трения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Нет трения</a:t>
            </a:r>
            <a:r>
              <a:rPr lang="en-US" dirty="0"/>
              <a:t>, </a:t>
            </a:r>
            <a:r>
              <a:rPr lang="ru-RU" dirty="0"/>
              <a:t>бесконечное трение</a:t>
            </a:r>
            <a:r>
              <a:rPr lang="en-US" dirty="0"/>
              <a:t>, </a:t>
            </a:r>
            <a:r>
              <a:rPr lang="ru-RU" dirty="0"/>
              <a:t>скорость</a:t>
            </a:r>
            <a:r>
              <a:rPr lang="en-US" dirty="0"/>
              <a:t>, </a:t>
            </a:r>
            <a:r>
              <a:rPr lang="ru-RU" dirty="0"/>
              <a:t>и перемещения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Beam Limit </a:t>
            </a:r>
            <a:r>
              <a:rPr lang="ru-RU" dirty="0"/>
              <a:t>– определяет границу зоны скольжения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B2B83-1293-4589-A022-2B351D4C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62718" y="1157696"/>
            <a:ext cx="3705224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Деформируемые направляющие</a:t>
            </a:r>
            <a:r>
              <a:rPr lang="en-US" dirty="0">
                <a:solidFill>
                  <a:srgbClr val="009999"/>
                </a:solidFill>
              </a:rPr>
              <a:t> – </a:t>
            </a:r>
            <a:r>
              <a:rPr lang="ru-RU" dirty="0">
                <a:solidFill>
                  <a:srgbClr val="009999"/>
                </a:solidFill>
              </a:rPr>
              <a:t>Пример</a:t>
            </a:r>
            <a:endParaRPr lang="en-US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8C8DC4-8FAD-4081-B495-8E272881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177725"/>
            <a:ext cx="9705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886397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6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b="1" dirty="0"/>
              <a:t>Построение сетки</a:t>
            </a:r>
            <a:endParaRPr lang="en-US" sz="2000" b="1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49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Сеточный генератор</a:t>
            </a:r>
            <a:r>
              <a:rPr lang="en-US" dirty="0">
                <a:solidFill>
                  <a:srgbClr val="009999"/>
                </a:solidFill>
              </a:rPr>
              <a:t> Hex </a:t>
            </a:r>
            <a:r>
              <a:rPr lang="en-US" dirty="0"/>
              <a:t>Dominant </a:t>
            </a:r>
            <a:r>
              <a:rPr lang="en-US" dirty="0">
                <a:solidFill>
                  <a:srgbClr val="009999"/>
                </a:solidFill>
              </a:rPr>
              <a:t>Meshing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4194824" cy="5258670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Новая команда</a:t>
            </a:r>
            <a:r>
              <a:rPr lang="en-US" dirty="0"/>
              <a:t> Mesh</a:t>
            </a:r>
            <a:r>
              <a:rPr lang="ru-RU" dirty="0"/>
              <a:t> -</a:t>
            </a:r>
            <a:r>
              <a:rPr lang="en-US" dirty="0"/>
              <a:t> </a:t>
            </a:r>
            <a:r>
              <a:rPr lang="en-US" dirty="0" err="1"/>
              <a:t>HexMesh</a:t>
            </a:r>
            <a:r>
              <a:rPr lang="en-US" dirty="0"/>
              <a:t> Bodies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Использует технологию создания сетки, разработанную </a:t>
            </a:r>
            <a:r>
              <a:rPr lang="ru-RU" dirty="0" err="1"/>
              <a:t>FloEFD</a:t>
            </a:r>
            <a:r>
              <a:rPr lang="ru-RU" dirty="0"/>
              <a:t> – еще одним продуктом, предлагаемым Siemens Digital Industries Software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Подавляющее большинство элементов, созданных этим генератором сеток, представляют из себя гексагональные элементы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Заполняет остальную часть объема комбинацией клиновидных, пирамидальных и тетрагональных элементов</a:t>
            </a: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0B90E-8272-420F-A6F9-FD8B122B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2" y="2047259"/>
            <a:ext cx="7177536" cy="378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75F0F6-697E-4240-A279-90B1240A8194}"/>
              </a:ext>
            </a:extLst>
          </p:cNvPr>
          <p:cNvSpPr txBox="1"/>
          <p:nvPr/>
        </p:nvSpPr>
        <p:spPr>
          <a:xfrm>
            <a:off x="5094514" y="1116303"/>
            <a:ext cx="5921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20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Сравнение обычного подхода с </a:t>
            </a:r>
            <a:r>
              <a:rPr lang="ru-RU" sz="2000" b="1" dirty="0" err="1">
                <a:solidFill>
                  <a:srgbClr val="009999"/>
                </a:solidFill>
                <a:latin typeface="+mj-lt"/>
                <a:ea typeface="+mj-ea"/>
                <a:cs typeface="+mj-cs"/>
              </a:rPr>
              <a:t>Hex</a:t>
            </a:r>
            <a:r>
              <a:rPr lang="ru-RU" sz="20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>
                <a:solidFill>
                  <a:srgbClr val="009999"/>
                </a:solidFill>
                <a:latin typeface="+mj-lt"/>
                <a:ea typeface="+mj-ea"/>
                <a:cs typeface="+mj-cs"/>
              </a:rPr>
              <a:t>Mesh</a:t>
            </a:r>
            <a:r>
              <a:rPr lang="ru-RU" sz="20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>
                <a:solidFill>
                  <a:srgbClr val="009999"/>
                </a:solidFill>
                <a:latin typeface="+mj-lt"/>
                <a:ea typeface="+mj-ea"/>
                <a:cs typeface="+mj-cs"/>
              </a:rPr>
              <a:t>Bodies</a:t>
            </a:r>
            <a:endParaRPr lang="en-US" sz="2000" b="1" dirty="0">
              <a:solidFill>
                <a:srgbClr val="0099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16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Сеточный генератор</a:t>
            </a:r>
            <a:r>
              <a:rPr lang="en-US" dirty="0">
                <a:solidFill>
                  <a:srgbClr val="009999"/>
                </a:solidFill>
              </a:rPr>
              <a:t> Hex </a:t>
            </a:r>
            <a:r>
              <a:rPr lang="en-US" dirty="0"/>
              <a:t>Dominant </a:t>
            </a:r>
            <a:r>
              <a:rPr lang="en-US" dirty="0">
                <a:solidFill>
                  <a:srgbClr val="009999"/>
                </a:solidFill>
              </a:rPr>
              <a:t>Meshing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4407261" cy="4840506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Ограниченное расположение узлов затрудняет получение приемлемой гексагональной сетки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Таким образом, параметры очень похожи на Body </a:t>
            </a:r>
            <a:r>
              <a:rPr lang="ru-RU" dirty="0" err="1"/>
              <a:t>Mesher</a:t>
            </a:r>
            <a:r>
              <a:rPr lang="ru-RU" dirty="0"/>
              <a:t>, представленный в версии 2021.2, указывается «Размер целевого элемента», а не точный размер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Более высокий уровень управления сеткой и ассоциативность только в необходимых местах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Параметры узла для управления порядком элементов и проекцией на геометрию</a:t>
            </a: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817DA-F6C8-40F6-9587-8DBB3835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89" y="1943100"/>
            <a:ext cx="69818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9999"/>
                </a:solidFill>
              </a:rPr>
              <a:t>Ремешинг</a:t>
            </a:r>
            <a:r>
              <a:rPr lang="ru-RU" dirty="0">
                <a:solidFill>
                  <a:srgbClr val="009999"/>
                </a:solidFill>
              </a:rPr>
              <a:t> (перестроение</a:t>
            </a:r>
            <a:r>
              <a:rPr lang="ru-RU">
                <a:solidFill>
                  <a:srgbClr val="009999"/>
                </a:solidFill>
              </a:rPr>
              <a:t>) </a:t>
            </a:r>
            <a:r>
              <a:rPr lang="ru-RU"/>
              <a:t>гексагональной</a:t>
            </a:r>
            <a:r>
              <a:rPr lang="en-US">
                <a:solidFill>
                  <a:srgbClr val="009999"/>
                </a:solidFill>
              </a:rPr>
              <a:t> </a:t>
            </a:r>
            <a:r>
              <a:rPr lang="ru-RU" dirty="0">
                <a:solidFill>
                  <a:srgbClr val="009999"/>
                </a:solidFill>
              </a:rPr>
              <a:t>сетки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2" y="1237021"/>
            <a:ext cx="4358180" cy="3418106"/>
          </a:xfrm>
        </p:spPr>
        <p:txBody>
          <a:bodyPr vert="horz" lIns="0" tIns="0" rIns="274177" bIns="0" rtlCol="0">
            <a:noAutofit/>
          </a:bodyPr>
          <a:lstStyle/>
          <a:p>
            <a:pPr lvl="2">
              <a:spcAft>
                <a:spcPts val="600"/>
              </a:spcAft>
            </a:pPr>
            <a:r>
              <a:rPr lang="ru-RU" dirty="0"/>
              <a:t>Новая команда</a:t>
            </a:r>
            <a:r>
              <a:rPr lang="en-US" dirty="0"/>
              <a:t> Mesh, Editing, Mapped Hex Refine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Работает по аналогии с командой </a:t>
            </a:r>
            <a:r>
              <a:rPr lang="en-US" dirty="0"/>
              <a:t>Mesh, Editing, Element Refine, </a:t>
            </a:r>
            <a:r>
              <a:rPr lang="ru-RU" dirty="0"/>
              <a:t>где элементы для разделения сначала выделяются, затем выделенные элементы разделяются, когда пользователь нажимает кнопку «ОК»</a:t>
            </a:r>
            <a:endParaRPr lang="en-US" dirty="0"/>
          </a:p>
          <a:p>
            <a:pPr lvl="2">
              <a:spcAft>
                <a:spcPts val="600"/>
              </a:spcAft>
            </a:pP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Также доступна опция «Повторить уточнение» для автоматического продолжения уточнения</a:t>
            </a: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F0099-4FD7-4D37-84FE-518513FF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02" y="2501033"/>
            <a:ext cx="6765463" cy="3418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1FC20F-CB93-42BE-879C-00E32E669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01" y="1566337"/>
            <a:ext cx="4810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886397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6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b="1" dirty="0"/>
              <a:t>Улучшения производительности</a:t>
            </a:r>
            <a:endParaRPr lang="en-US" sz="2000" b="1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1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1163395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8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Кинематические связи</a:t>
            </a:r>
            <a:endParaRPr lang="en-US" sz="2000" b="1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198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Улучшения производительности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143711"/>
            <a:ext cx="6023625" cy="5142179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Опция </a:t>
            </a:r>
            <a:r>
              <a:rPr lang="en-US" dirty="0"/>
              <a:t>Performance Graphics (Best Possible) </a:t>
            </a:r>
            <a:r>
              <a:rPr lang="ru-RU" dirty="0"/>
              <a:t>теперь поддерживает</a:t>
            </a:r>
            <a:r>
              <a:rPr lang="en-US" dirty="0"/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Уравнения связи и метки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Регионы</a:t>
            </a:r>
            <a:r>
              <a:rPr lang="en-US" dirty="0"/>
              <a:t> (</a:t>
            </a:r>
            <a:r>
              <a:rPr lang="ru-RU" dirty="0"/>
              <a:t>Соединения</a:t>
            </a:r>
            <a:r>
              <a:rPr lang="en-US" dirty="0"/>
              <a:t>, </a:t>
            </a:r>
            <a:r>
              <a:rPr lang="ru-RU" dirty="0"/>
              <a:t>Жидкость</a:t>
            </a:r>
            <a:r>
              <a:rPr lang="en-US" dirty="0"/>
              <a:t>, </a:t>
            </a:r>
            <a:r>
              <a:rPr lang="ru-RU" dirty="0" err="1"/>
              <a:t>неконструкционная</a:t>
            </a:r>
            <a:r>
              <a:rPr lang="ru-RU" dirty="0"/>
              <a:t> масса и болты</a:t>
            </a:r>
            <a:r>
              <a:rPr lang="en-US" dirty="0"/>
              <a:t>) </a:t>
            </a:r>
          </a:p>
          <a:p>
            <a:pPr lvl="2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2</a:t>
            </a:r>
            <a:r>
              <a:rPr lang="ru-RU" dirty="0"/>
              <a:t>-</a:t>
            </a:r>
            <a:r>
              <a:rPr lang="en-US" dirty="0"/>
              <a:t>x </a:t>
            </a:r>
            <a:r>
              <a:rPr lang="ru-RU" dirty="0"/>
              <a:t>улучшение при распределении нагрузок давления от геометрии на грани элементов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Улучшена производительность при обновлении групп 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 35-х повышена производительность процесса, используемого для покадрового воспроизведения изображений при анимации в режиме </a:t>
            </a:r>
            <a:r>
              <a:rPr lang="ru-RU" dirty="0" err="1"/>
              <a:t>Animate-MultiSet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6D26D-CED8-4B37-B38F-D95BF9DE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35" y="1852959"/>
            <a:ext cx="5613295" cy="31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1163395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8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b="1" dirty="0"/>
              <a:t>Пользовательский интерфейс</a:t>
            </a:r>
            <a:endParaRPr lang="en-US" sz="2000" b="1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75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Панель отображения объектов (</a:t>
            </a:r>
            <a:r>
              <a:rPr lang="en-US" dirty="0">
                <a:solidFill>
                  <a:srgbClr val="009999"/>
                </a:solidFill>
              </a:rPr>
              <a:t>Entity Display</a:t>
            </a:r>
            <a:r>
              <a:rPr lang="ru-RU" dirty="0">
                <a:solidFill>
                  <a:srgbClr val="009999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237020"/>
            <a:ext cx="10342549" cy="5142180"/>
          </a:xfrm>
        </p:spPr>
        <p:txBody>
          <a:bodyPr vert="horz" lIns="0" tIns="0" rIns="274177" bIns="0" rtlCol="0">
            <a:noAutofit/>
          </a:bodyPr>
          <a:lstStyle/>
          <a:p>
            <a:r>
              <a:rPr lang="ru-RU" b="1" dirty="0"/>
              <a:t>Стандартная панель отображения объектов</a:t>
            </a:r>
            <a:endParaRPr lang="en-US" b="1" dirty="0"/>
          </a:p>
          <a:p>
            <a:endParaRPr lang="en-US" dirty="0"/>
          </a:p>
          <a:p>
            <a:r>
              <a:rPr lang="ru-RU" dirty="0"/>
              <a:t>Если активен первый значок – то панель инструментов находится в режиме отображения типов сущностей: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r>
              <a:rPr lang="ru-RU" dirty="0"/>
              <a:t>в противном случае панель инструментов находится в режиме управления меток для типов сущностей</a:t>
            </a:r>
            <a:r>
              <a:rPr lang="en-US" dirty="0"/>
              <a:t>:</a:t>
            </a:r>
          </a:p>
          <a:p>
            <a:pPr marL="180000" lvl="2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0CE3C-7AFA-4A43-B3C9-D2C7420C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524" y="2569611"/>
            <a:ext cx="5248275" cy="581025"/>
          </a:xfrm>
          <a:prstGeom prst="rect">
            <a:avLst/>
          </a:prstGeom>
        </p:spPr>
      </p:pic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11955B8E-CE0C-44AF-A55A-7C1578CE51E9}"/>
              </a:ext>
            </a:extLst>
          </p:cNvPr>
          <p:cNvSpPr/>
          <p:nvPr/>
        </p:nvSpPr>
        <p:spPr>
          <a:xfrm>
            <a:off x="3049857" y="3119889"/>
            <a:ext cx="1438167" cy="576000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/>
            <a:r>
              <a:rPr lang="ru-RU" sz="1200" dirty="0"/>
              <a:t>Режим объектов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6B3ACD-E7F1-4981-9E05-D4C5572B6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4504219"/>
            <a:ext cx="5248275" cy="581025"/>
          </a:xfrm>
          <a:prstGeom prst="rect">
            <a:avLst/>
          </a:prstGeom>
        </p:spPr>
      </p:pic>
      <p:sp>
        <p:nvSpPr>
          <p:cNvPr id="19" name="Callout: Up Arrow 18">
            <a:extLst>
              <a:ext uri="{FF2B5EF4-FFF2-40B4-BE49-F238E27FC236}">
                <a16:creationId xmlns:a16="http://schemas.microsoft.com/office/drawing/2014/main" id="{9BFF8788-E5B2-4179-9520-1BCB97F4770C}"/>
              </a:ext>
            </a:extLst>
          </p:cNvPr>
          <p:cNvSpPr/>
          <p:nvPr/>
        </p:nvSpPr>
        <p:spPr>
          <a:xfrm>
            <a:off x="3031195" y="5049472"/>
            <a:ext cx="1438167" cy="576000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/>
            <a:r>
              <a:rPr lang="ru-RU" sz="1200" dirty="0"/>
              <a:t>Режим меток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6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Группировка и выбор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90" y="1171703"/>
            <a:ext cx="5681879" cy="5142180"/>
          </a:xfrm>
        </p:spPr>
        <p:txBody>
          <a:bodyPr vert="horz" lIns="0" tIns="0" rIns="274177" bIns="0" rtlCol="0">
            <a:noAutofit/>
          </a:bodyPr>
          <a:lstStyle/>
          <a:p>
            <a:pPr marL="448650" marR="0" lvl="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Новые команды группировки предназначены для включения узлов или элементов в группу на основе их связи с геометрическими объектами, являющимися частью тела</a:t>
            </a:r>
            <a:endParaRPr lang="en-US" dirty="0"/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Узел на точке тела</a:t>
            </a:r>
            <a:r>
              <a:rPr lang="en-US" dirty="0"/>
              <a:t>”</a:t>
            </a:r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Узел на кривой тела</a:t>
            </a:r>
            <a:r>
              <a:rPr lang="en-US" dirty="0"/>
              <a:t>”</a:t>
            </a:r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Узел на поверхности тела</a:t>
            </a:r>
            <a:r>
              <a:rPr lang="en-US" dirty="0"/>
              <a:t>”</a:t>
            </a:r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Элемент</a:t>
            </a:r>
            <a:r>
              <a:rPr lang="en-US" dirty="0"/>
              <a:t> </a:t>
            </a:r>
            <a:r>
              <a:rPr lang="ru-RU" dirty="0"/>
              <a:t>на точке тела</a:t>
            </a:r>
            <a:r>
              <a:rPr lang="en-US" dirty="0"/>
              <a:t>”</a:t>
            </a:r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Элемент</a:t>
            </a:r>
            <a:r>
              <a:rPr lang="en-US" dirty="0"/>
              <a:t> </a:t>
            </a:r>
            <a:r>
              <a:rPr lang="ru-RU" dirty="0"/>
              <a:t>на кривой тела</a:t>
            </a:r>
            <a:r>
              <a:rPr lang="en-US" dirty="0"/>
              <a:t>”</a:t>
            </a:r>
          </a:p>
          <a:p>
            <a:pPr marL="742950" marR="0" lvl="1">
              <a:spcAft>
                <a:spcPts val="600"/>
              </a:spcAft>
            </a:pPr>
            <a:r>
              <a:rPr lang="en-US" dirty="0"/>
              <a:t>“</a:t>
            </a:r>
            <a:r>
              <a:rPr lang="ru-RU" dirty="0"/>
              <a:t>Группа</a:t>
            </a:r>
            <a:r>
              <a:rPr lang="en-US" dirty="0"/>
              <a:t>, </a:t>
            </a:r>
            <a:r>
              <a:rPr lang="ru-RU" dirty="0"/>
              <a:t>Элемент</a:t>
            </a:r>
            <a:r>
              <a:rPr lang="en-US" dirty="0"/>
              <a:t> </a:t>
            </a:r>
            <a:r>
              <a:rPr lang="ru-RU" dirty="0"/>
              <a:t>на поверхности тела</a:t>
            </a:r>
            <a:r>
              <a:rPr lang="en-US" dirty="0"/>
              <a:t>”</a:t>
            </a:r>
          </a:p>
          <a:p>
            <a:pPr marL="360000" marR="0" lvl="2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Аналогичные опции добавлены в меню Стандартного диалогового окна выбора объектов для узла и элементов</a:t>
            </a:r>
          </a:p>
          <a:p>
            <a:pPr marL="360000" marR="0" lvl="2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Команды Копирование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Вращение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Отразить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добавлены настройки в окна для размещения копий объектов</a:t>
            </a:r>
            <a:endParaRPr lang="en-US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CB484-362D-4330-BC59-E48D56A7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44" y="1054800"/>
            <a:ext cx="5743123" cy="50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450000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Прочие улучшения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237020"/>
            <a:ext cx="6453211" cy="2191980"/>
          </a:xfrm>
        </p:spPr>
        <p:txBody>
          <a:bodyPr vert="horz" lIns="0" tIns="0" rIns="274177" bIns="0" rtlCol="0">
            <a:noAutofit/>
          </a:bodyPr>
          <a:lstStyle/>
          <a:p>
            <a:pPr marL="448650" marR="0" lvl="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HTML </a:t>
            </a:r>
            <a:r>
              <a:rPr lang="ru-RU" dirty="0"/>
              <a:t>справка</a:t>
            </a:r>
            <a:endParaRPr lang="en-US" dirty="0"/>
          </a:p>
          <a:p>
            <a:pPr marL="628650" lvl="1" indent="-285750">
              <a:spcAft>
                <a:spcPts val="600"/>
              </a:spcAft>
            </a:pPr>
            <a:r>
              <a:rPr lang="en-US" dirty="0" err="1"/>
              <a:t>Femap</a:t>
            </a:r>
            <a:r>
              <a:rPr lang="en-US" dirty="0"/>
              <a:t> </a:t>
            </a:r>
            <a:r>
              <a:rPr lang="ru-RU" dirty="0"/>
              <a:t>может запускать справку на </a:t>
            </a:r>
            <a:r>
              <a:rPr lang="en-US" dirty="0"/>
              <a:t>Siemens GTAC</a:t>
            </a:r>
          </a:p>
          <a:p>
            <a:pPr marL="628650" lvl="1" indent="-285750">
              <a:spcAft>
                <a:spcPts val="600"/>
              </a:spcAft>
            </a:pPr>
            <a:r>
              <a:rPr lang="ru-RU" dirty="0"/>
              <a:t>Справка также может быть запущена с локального или сетевого сервера</a:t>
            </a:r>
            <a:endParaRPr lang="en-US" dirty="0"/>
          </a:p>
          <a:p>
            <a:pPr marL="628650" lvl="1" indent="-285750">
              <a:spcAft>
                <a:spcPts val="600"/>
              </a:spcAft>
            </a:pPr>
            <a:r>
              <a:rPr lang="ru-RU" dirty="0"/>
              <a:t>Все возможности для 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ru-RU" dirty="0"/>
              <a:t>поиска</a:t>
            </a:r>
            <a:endParaRPr lang="en-US" dirty="0"/>
          </a:p>
          <a:p>
            <a:pPr marL="628650" lvl="1" indent="-285750">
              <a:spcAft>
                <a:spcPts val="600"/>
              </a:spcAft>
            </a:pPr>
            <a:r>
              <a:rPr lang="ru-RU" dirty="0"/>
              <a:t>Удобные закладки 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ru-RU" dirty="0"/>
              <a:t>браузера</a:t>
            </a:r>
            <a:endParaRPr lang="en-US" dirty="0"/>
          </a:p>
          <a:p>
            <a:pPr marL="562950" marR="0" lvl="1" indent="0">
              <a:spcAft>
                <a:spcPts val="600"/>
              </a:spcAft>
              <a:buNone/>
            </a:pPr>
            <a:endParaRPr lang="en-US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EB689-A683-4E7E-81FA-A6E8C49E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730" y="1000127"/>
            <a:ext cx="3671670" cy="1261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18E14-8D28-46D2-BAA5-8276687B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330" y="2472351"/>
            <a:ext cx="8210550" cy="35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1163395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8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067504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b="1" dirty="0"/>
              <a:t>Поддержка решателей</a:t>
            </a:r>
            <a:endParaRPr lang="en-US" sz="2000" b="1" dirty="0"/>
          </a:p>
          <a:p>
            <a:r>
              <a:rPr lang="en-US" sz="2000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73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 </a:t>
            </a:r>
            <a:r>
              <a:rPr lang="en-US" dirty="0">
                <a:solidFill>
                  <a:srgbClr val="009999"/>
                </a:solidFill>
              </a:rPr>
              <a:t>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64" y="1158264"/>
            <a:ext cx="5765036" cy="5307851"/>
          </a:xfrm>
        </p:spPr>
        <p:txBody>
          <a:bodyPr vert="horz" lIns="0" tIns="0" rIns="274177" bIns="0" rtlCol="0"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ru-RU" dirty="0">
                <a:ea typeface="Calibri" panose="020F0502020204030204" pitchFamily="34" charset="0"/>
              </a:rPr>
              <a:t>Окно отображения решения </a:t>
            </a:r>
            <a:r>
              <a:rPr lang="en-US" dirty="0" err="1">
                <a:ea typeface="Calibri" panose="020F0502020204030204" pitchFamily="34" charset="0"/>
              </a:rPr>
              <a:t>Simcenter</a:t>
            </a:r>
            <a:r>
              <a:rPr lang="en-US" dirty="0">
                <a:ea typeface="Calibri" panose="020F0502020204030204" pitchFamily="34" charset="0"/>
              </a:rPr>
              <a:t> Nastran</a:t>
            </a:r>
            <a:r>
              <a:rPr lang="ru-RU" dirty="0">
                <a:ea typeface="Calibri" panose="020F0502020204030204" pitchFamily="34" charset="0"/>
              </a:rPr>
              <a:t> теперь доступно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Для использования необходимо выбрать через диалоговые окна NASTRAN Executive и </a:t>
            </a:r>
            <a:r>
              <a:rPr lang="en-US" dirty="0">
                <a:ea typeface="Calibri" panose="020F0502020204030204" pitchFamily="34" charset="0"/>
              </a:rPr>
              <a:t>Solution Options </a:t>
            </a:r>
            <a:r>
              <a:rPr lang="ru-RU" dirty="0">
                <a:ea typeface="Calibri" panose="020F0502020204030204" pitchFamily="34" charset="0"/>
              </a:rPr>
              <a:t>в диспетчере наборов анализа (</a:t>
            </a:r>
            <a:r>
              <a:rPr lang="en-US" dirty="0">
                <a:ea typeface="Calibri" panose="020F0502020204030204" pitchFamily="34" charset="0"/>
              </a:rPr>
              <a:t>Analysis Set Manager</a:t>
            </a:r>
            <a:r>
              <a:rPr lang="ru-RU" dirty="0">
                <a:ea typeface="Calibri" panose="020F0502020204030204" pitchFamily="34" charset="0"/>
              </a:rPr>
              <a:t>)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Отображение управляется решателем</a:t>
            </a:r>
            <a:r>
              <a:rPr lang="en-US" sz="1800" dirty="0">
                <a:effectLst/>
                <a:ea typeface="Calibri" panose="020F0502020204030204" pitchFamily="34" charset="0"/>
              </a:rPr>
              <a:t> Nastran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Отображаются предупреждения, информационные сообщения и ошибки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Разные вкладки для SOL 401 и 402 для отображения временных шагов и количества итераций при отображении критериев сходимости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Графика и информация для временных шагов</a:t>
            </a:r>
            <a:r>
              <a:rPr lang="en-US" dirty="0"/>
              <a:t>, </a:t>
            </a:r>
            <a:r>
              <a:rPr lang="ru-RU" dirty="0"/>
              <a:t>итераций</a:t>
            </a:r>
            <a:r>
              <a:rPr lang="en-US" dirty="0"/>
              <a:t>, </a:t>
            </a:r>
            <a:r>
              <a:rPr lang="ru-RU" dirty="0"/>
              <a:t>и других объектов определяющих сходимость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ru-RU" b="0" i="0" dirty="0">
                <a:solidFill>
                  <a:srgbClr val="242424"/>
                </a:solidFill>
                <a:effectLst/>
              </a:rPr>
              <a:t>пройденное число итераций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ru-RU" b="0" i="0" dirty="0">
                <a:solidFill>
                  <a:srgbClr val="242424"/>
                </a:solidFill>
                <a:effectLst/>
              </a:rPr>
              <a:t>элементы с пластической деформацией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ru-RU" b="0" i="0" dirty="0">
                <a:solidFill>
                  <a:srgbClr val="242424"/>
                </a:solidFill>
                <a:effectLst/>
              </a:rPr>
              <a:t>и др.</a:t>
            </a:r>
            <a:endParaRPr lang="en-US" dirty="0"/>
          </a:p>
          <a:p>
            <a:pPr lvl="2"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56EB0-EC7C-45A6-903B-038A23A0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62" y="762630"/>
            <a:ext cx="5288887" cy="3624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57F39-4DCB-427D-89F4-9B791EC5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75" y="2612020"/>
            <a:ext cx="3731505" cy="36248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1743B8-7132-4439-8A13-1CF3B9386ACF}"/>
              </a:ext>
            </a:extLst>
          </p:cNvPr>
          <p:cNvSpPr/>
          <p:nvPr/>
        </p:nvSpPr>
        <p:spPr>
          <a:xfrm>
            <a:off x="6380857" y="1350888"/>
            <a:ext cx="321989" cy="203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30922-59CE-41A2-99A4-F7D76F37D30E}"/>
              </a:ext>
            </a:extLst>
          </p:cNvPr>
          <p:cNvSpPr/>
          <p:nvPr/>
        </p:nvSpPr>
        <p:spPr>
          <a:xfrm>
            <a:off x="6380857" y="976547"/>
            <a:ext cx="461516" cy="293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2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</a:t>
            </a:r>
            <a:r>
              <a:rPr lang="en-US" dirty="0">
                <a:solidFill>
                  <a:srgbClr val="009999"/>
                </a:solidFill>
              </a:rPr>
              <a:t> 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9" y="1237021"/>
            <a:ext cx="6279399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Деформируемые направляющие</a:t>
            </a:r>
            <a:r>
              <a:rPr lang="en-US" dirty="0">
                <a:ea typeface="Calibri" panose="020F0502020204030204" pitchFamily="34" charset="0"/>
              </a:rPr>
              <a:t> – </a:t>
            </a:r>
            <a:r>
              <a:rPr lang="ru-RU" dirty="0">
                <a:ea typeface="Calibri" panose="020F0502020204030204" pitchFamily="34" charset="0"/>
              </a:rPr>
              <a:t>Выбор для анализа</a:t>
            </a:r>
            <a:r>
              <a:rPr lang="en-US" dirty="0">
                <a:ea typeface="Calibri" panose="020F050202020403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Добавлено диалоговое окно "Выбор </a:t>
            </a:r>
            <a:r>
              <a:rPr lang="ru-RU" dirty="0" err="1">
                <a:ea typeface="Calibri" panose="020F0502020204030204" pitchFamily="34" charset="0"/>
              </a:rPr>
              <a:t>деф</a:t>
            </a:r>
            <a:r>
              <a:rPr lang="ru-RU" dirty="0">
                <a:ea typeface="Calibri" panose="020F0502020204030204" pitchFamily="34" charset="0"/>
              </a:rPr>
              <a:t>. направляющих" в раздел "Параметры" для SOL 402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Создает строку управления объектами FLEXSLIM, содержащую один  FLXSLI, или несколько объектов FLXADD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Позволяет выбирать </a:t>
            </a:r>
            <a:r>
              <a:rPr lang="ru-RU" dirty="0" err="1"/>
              <a:t>деф</a:t>
            </a:r>
            <a:r>
              <a:rPr lang="ru-RU" dirty="0"/>
              <a:t>. направляющие для конкретного анализа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Также</a:t>
            </a:r>
            <a:r>
              <a:rPr lang="en-US" dirty="0"/>
              <a:t>, </a:t>
            </a:r>
            <a:r>
              <a:rPr lang="ru-RU" dirty="0"/>
              <a:t>диалоговое окно дает возможность</a:t>
            </a:r>
            <a:r>
              <a:rPr lang="en-US" dirty="0"/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Подсвечивать </a:t>
            </a:r>
            <a:r>
              <a:rPr lang="ru-RU" dirty="0" err="1"/>
              <a:t>деф</a:t>
            </a:r>
            <a:r>
              <a:rPr lang="ru-RU" dirty="0"/>
              <a:t>. направляющие выбранные в графическом окне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Создать новые деформируемые направляющие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Редактировать существующие </a:t>
            </a:r>
            <a:r>
              <a:rPr lang="ru-RU" dirty="0" err="1"/>
              <a:t>деф</a:t>
            </a:r>
            <a:r>
              <a:rPr lang="ru-RU" dirty="0"/>
              <a:t>. направляющие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Выбрать и удалить </a:t>
            </a:r>
            <a:r>
              <a:rPr lang="ru-RU" dirty="0" err="1"/>
              <a:t>деф</a:t>
            </a:r>
            <a:r>
              <a:rPr lang="ru-RU" dirty="0"/>
              <a:t>. направляющие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52490-60FE-401F-B428-FC5E5CFB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18" y="2100262"/>
            <a:ext cx="4810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-6402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 </a:t>
            </a:r>
            <a:r>
              <a:rPr lang="en-US" dirty="0">
                <a:solidFill>
                  <a:srgbClr val="009999"/>
                </a:solidFill>
              </a:rPr>
              <a:t>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9" y="639857"/>
            <a:ext cx="6238608" cy="5406375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Кинематические шарниры</a:t>
            </a:r>
            <a:r>
              <a:rPr lang="en-US" dirty="0">
                <a:ea typeface="Calibri" panose="020F0502020204030204" pitchFamily="34" charset="0"/>
              </a:rPr>
              <a:t> – </a:t>
            </a:r>
            <a:r>
              <a:rPr lang="ru-RU" dirty="0">
                <a:ea typeface="Calibri" panose="020F0502020204030204" pitchFamily="34" charset="0"/>
              </a:rPr>
              <a:t> Ограничение во времени (</a:t>
            </a:r>
            <a:r>
              <a:rPr lang="en-US" dirty="0">
                <a:ea typeface="Calibri" panose="020F0502020204030204" pitchFamily="34" charset="0"/>
              </a:rPr>
              <a:t>Joint Time Constraint</a:t>
            </a:r>
            <a:r>
              <a:rPr lang="ru-RU" dirty="0">
                <a:ea typeface="Calibri" panose="020F0502020204030204" pitchFamily="34" charset="0"/>
              </a:rPr>
              <a:t>)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Создает строку управление</a:t>
            </a:r>
            <a:r>
              <a:rPr lang="en-US" dirty="0">
                <a:ea typeface="Calibri" panose="020F0502020204030204" pitchFamily="34" charset="0"/>
              </a:rPr>
              <a:t> JCONSET</a:t>
            </a: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Добавляет диалоговое окно</a:t>
            </a:r>
            <a:r>
              <a:rPr lang="en-US" dirty="0">
                <a:ea typeface="Calibri" panose="020F0502020204030204" pitchFamily="34" charset="0"/>
              </a:rPr>
              <a:t> Joint Time Constraint </a:t>
            </a:r>
            <a:r>
              <a:rPr lang="ru-RU" dirty="0">
                <a:ea typeface="Calibri" panose="020F0502020204030204" pitchFamily="34" charset="0"/>
              </a:rPr>
              <a:t>для указания временных интервалов работы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кинематических шарниров в</a:t>
            </a:r>
            <a:r>
              <a:rPr lang="en-US" dirty="0">
                <a:ea typeface="Calibri" panose="020F0502020204030204" pitchFamily="34" charset="0"/>
              </a:rPr>
              <a:t> SOL 402</a:t>
            </a:r>
            <a:r>
              <a:rPr lang="ru-RU" dirty="0">
                <a:ea typeface="Calibri" panose="020F0502020204030204" pitchFamily="34" charset="0"/>
              </a:rPr>
              <a:t>,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используя группы кинематических шарниров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</a:rPr>
              <a:t>По умолчанию устанавливается полное время  использования для всех кинематических соединений в модели с использованием одной записи в поле T/T1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ru-RU" dirty="0">
                <a:ea typeface="Calibri" panose="020F0502020204030204" pitchFamily="34" charset="0"/>
              </a:rPr>
              <a:t>затем автоматически создаются одиночные JCON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ru-RU" dirty="0"/>
              <a:t>Если существует несколько записей, можно экспортировать несколько записей JCONON и соответствующих записей ГРУППЫ с помощью JCONADD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Группу, содержащую множество кинематических шарниров, можно быстро создать с помощью значка Новой группы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9C98D-B482-4792-AAF4-3D2FCC167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8" y="2338387"/>
            <a:ext cx="51339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0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26A903-0F46-44B3-AD10-BF449D65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6" y="1237021"/>
            <a:ext cx="4562475" cy="1543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0889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</a:t>
            </a:r>
            <a:r>
              <a:rPr lang="en-US" dirty="0">
                <a:solidFill>
                  <a:srgbClr val="009999"/>
                </a:solidFill>
              </a:rPr>
              <a:t> 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97" y="919777"/>
            <a:ext cx="4972467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DTEMP </a:t>
            </a:r>
            <a:r>
              <a:rPr lang="ru-RU" dirty="0"/>
              <a:t>поддержка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Зависимости температуры от времени для </a:t>
            </a:r>
            <a:r>
              <a:rPr lang="en-US" dirty="0"/>
              <a:t>SOL 401 and SOL 402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DTEMP реализован как новый Тип набора «</a:t>
            </a:r>
            <a:r>
              <a:rPr lang="en-US" dirty="0"/>
              <a:t>Set Type</a:t>
            </a:r>
            <a:r>
              <a:rPr lang="ru-RU" dirty="0"/>
              <a:t>» для наборов нагрузок в виде Последовательности DTEMP </a:t>
            </a:r>
            <a:r>
              <a:rPr lang="ru-RU" dirty="0" err="1"/>
              <a:t>Nastran</a:t>
            </a:r>
            <a:r>
              <a:rPr lang="ru-RU" dirty="0"/>
              <a:t> (</a:t>
            </a:r>
            <a:r>
              <a:rPr lang="en-US" dirty="0"/>
              <a:t>“Nastran DTEMP Sequence”</a:t>
            </a:r>
            <a:r>
              <a:rPr lang="ru-RU" dirty="0"/>
              <a:t>) 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Для указания шага прироста по времени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Time increments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 выбора набора нагрузок </a:t>
            </a:r>
            <a:r>
              <a:rPr lang="en-US" dirty="0"/>
              <a:t>Nastran DTEMP Sequence </a:t>
            </a:r>
            <a:r>
              <a:rPr lang="ru-RU" dirty="0"/>
              <a:t>в диалоговом окне</a:t>
            </a:r>
            <a:r>
              <a:rPr lang="en-US" dirty="0"/>
              <a:t>, </a:t>
            </a:r>
            <a:r>
              <a:rPr lang="ru-RU" dirty="0"/>
              <a:t>используется</a:t>
            </a:r>
            <a:r>
              <a:rPr lang="en-US" dirty="0"/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Команда “Ссылочные наборы” (</a:t>
            </a:r>
            <a:r>
              <a:rPr lang="en-US" dirty="0"/>
              <a:t>Referenced Sets 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в контекстном меню для наборов нагрузок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Модель</a:t>
            </a:r>
            <a:r>
              <a:rPr lang="en-US" dirty="0"/>
              <a:t>, </a:t>
            </a:r>
            <a:r>
              <a:rPr lang="ru-RU" dirty="0"/>
              <a:t>Нагрузки</a:t>
            </a:r>
            <a:r>
              <a:rPr lang="en-US" dirty="0"/>
              <a:t>, </a:t>
            </a:r>
            <a:r>
              <a:rPr lang="ru-RU" dirty="0"/>
              <a:t>команды объединения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Таблица комбинаций нагрузок в графиках</a:t>
            </a:r>
            <a:r>
              <a:rPr lang="en-US" dirty="0"/>
              <a:t>/</a:t>
            </a:r>
            <a:r>
              <a:rPr lang="ru-RU" dirty="0"/>
              <a:t>табличных редакторах</a:t>
            </a:r>
            <a:endParaRPr lang="en-US" dirty="0"/>
          </a:p>
          <a:p>
            <a:pPr lvl="2">
              <a:spcAft>
                <a:spcPts val="600"/>
              </a:spcAft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46EAD5-028B-49BD-A5D6-A4CDE523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95" y="2962292"/>
            <a:ext cx="3048000" cy="315277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B593F3BB-ABFF-4878-A148-0935CB27F202}"/>
              </a:ext>
            </a:extLst>
          </p:cNvPr>
          <p:cNvSpPr/>
          <p:nvPr/>
        </p:nvSpPr>
        <p:spPr>
          <a:xfrm>
            <a:off x="8069080" y="4989723"/>
            <a:ext cx="454388" cy="27154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F5A37-19B7-4B3C-B9C8-E395D3A00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953" y="3229153"/>
            <a:ext cx="3322550" cy="26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317231-AD91-4FDF-B1FE-BB092E2B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75" y="1050307"/>
            <a:ext cx="5464504" cy="3446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связи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Обзор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6179212" cy="5574687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Одномерные коннекторы (кинематические пары)</a:t>
            </a:r>
            <a:r>
              <a:rPr lang="en-US" sz="1600" dirty="0"/>
              <a:t> </a:t>
            </a:r>
            <a:r>
              <a:rPr lang="ru-RU" sz="1600" dirty="0"/>
              <a:t>позволяют анализировать сложные деформируемые динамические системы в SOL402 (в будущем запланирована поддержка для ANSYS и ABAQUS)</a:t>
            </a:r>
          </a:p>
          <a:p>
            <a:pPr lvl="1">
              <a:spcAft>
                <a:spcPts val="600"/>
              </a:spcAft>
            </a:pPr>
            <a:r>
              <a:rPr lang="ru-RU" sz="1600" dirty="0"/>
              <a:t>Компоненты планера самолета</a:t>
            </a:r>
            <a:r>
              <a:rPr lang="en-US" sz="1600" dirty="0"/>
              <a:t> </a:t>
            </a:r>
          </a:p>
          <a:p>
            <a:pPr lvl="1">
              <a:spcAft>
                <a:spcPts val="600"/>
              </a:spcAft>
            </a:pPr>
            <a:r>
              <a:rPr lang="ru-RU" sz="1600" dirty="0"/>
              <a:t>Газовые турбины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Промышленные роботы</a:t>
            </a:r>
            <a:endParaRPr lang="en-US" sz="1600" dirty="0"/>
          </a:p>
          <a:p>
            <a:pPr marL="0" lvl="1" indent="0">
              <a:spcAft>
                <a:spcPts val="600"/>
              </a:spcAft>
              <a:buNone/>
            </a:pPr>
            <a:endParaRPr lang="ru-RU" sz="1600" dirty="0"/>
          </a:p>
          <a:p>
            <a:pPr marL="0" lvl="1" indent="0">
              <a:spcAft>
                <a:spcPts val="600"/>
              </a:spcAft>
              <a:buNone/>
            </a:pPr>
            <a:r>
              <a:rPr lang="ru-RU" sz="1600" dirty="0"/>
              <a:t>Виды связей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Связь между двумя узлами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Связь по 6 степеням свободы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Кинематические связи, накладываемые на степени свободы перемещения и вращения, для создания различных типов соединений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Цилиндрический</a:t>
            </a:r>
            <a:r>
              <a:rPr lang="en-US" sz="1600" dirty="0"/>
              <a:t>, </a:t>
            </a:r>
            <a:r>
              <a:rPr lang="ru-RU" sz="1600" dirty="0"/>
              <a:t>Скольжение</a:t>
            </a:r>
            <a:r>
              <a:rPr lang="en-US" sz="1600" dirty="0"/>
              <a:t>, </a:t>
            </a:r>
            <a:r>
              <a:rPr lang="ru-RU" sz="1600" dirty="0"/>
              <a:t>Универсальная связь, и другие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Локальная система координат в узле</a:t>
            </a:r>
            <a:endParaRPr lang="en-US" sz="1600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3CC693-8BC7-4511-8D4C-CCE3476D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152" y="3429000"/>
            <a:ext cx="3348727" cy="25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4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6236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</a:t>
            </a:r>
            <a:r>
              <a:rPr lang="en-US" dirty="0">
                <a:solidFill>
                  <a:srgbClr val="009999"/>
                </a:solidFill>
              </a:rPr>
              <a:t> 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761843"/>
            <a:ext cx="6187706" cy="5387715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Поддержка </a:t>
            </a:r>
            <a:r>
              <a:rPr lang="en-US" dirty="0"/>
              <a:t>DDAM</a:t>
            </a:r>
            <a:r>
              <a:rPr lang="ru-RU" dirty="0"/>
              <a:t> (</a:t>
            </a:r>
            <a:r>
              <a:rPr lang="en-US" dirty="0"/>
              <a:t>Dynamic Design Analysis Method</a:t>
            </a:r>
            <a:r>
              <a:rPr lang="ru-RU" dirty="0"/>
              <a:t>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В версиях</a:t>
            </a:r>
            <a:r>
              <a:rPr lang="en-US" dirty="0"/>
              <a:t> Nastran 2022.1-2007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Добавлена поддержка упрощенного подхода к определению параметров управления для метода анализа динамического проектирования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DDAM)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DDAM - это трехэтапный процесс, в ходе которого выполняется модальный анализ, затем необходимые результаты и другие входные данные, указанные пользователем, передаются в приложение NAVSHOCK </a:t>
            </a:r>
            <a:r>
              <a:rPr lang="ru-RU" dirty="0" err="1"/>
              <a:t>Fortran</a:t>
            </a:r>
            <a:r>
              <a:rPr lang="ru-RU" dirty="0"/>
              <a:t>, а затем получаются суммированные модальные результаты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Новые объекты теперь поддерживаются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DDAMCTR – </a:t>
            </a:r>
            <a:r>
              <a:rPr lang="ru-RU" dirty="0"/>
              <a:t>Задаются</a:t>
            </a:r>
            <a:r>
              <a:rPr lang="en-US" dirty="0"/>
              <a:t> DDAM </a:t>
            </a:r>
            <a:r>
              <a:rPr lang="ru-RU" dirty="0"/>
              <a:t>параметры</a:t>
            </a:r>
            <a:r>
              <a:rPr lang="en-US" dirty="0"/>
              <a:t> </a:t>
            </a:r>
            <a:r>
              <a:rPr lang="ru-RU" dirty="0"/>
              <a:t>бывшие ранее в файле внешнего управления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SPDIR – </a:t>
            </a:r>
            <a:r>
              <a:rPr lang="ru-RU" dirty="0"/>
              <a:t>определяет начальное возмущение для</a:t>
            </a:r>
            <a:r>
              <a:rPr lang="en-US" dirty="0"/>
              <a:t> DDAM</a:t>
            </a:r>
          </a:p>
          <a:p>
            <a:pPr lvl="3">
              <a:spcAft>
                <a:spcPts val="600"/>
              </a:spcAft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47809-9A88-4195-BACA-351EE08D3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02" y="761843"/>
            <a:ext cx="5095875" cy="5162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66D235-B8DF-4FC3-A821-60E1DBBE73B9}"/>
              </a:ext>
            </a:extLst>
          </p:cNvPr>
          <p:cNvSpPr/>
          <p:nvPr/>
        </p:nvSpPr>
        <p:spPr>
          <a:xfrm>
            <a:off x="6777412" y="1371601"/>
            <a:ext cx="4916569" cy="12093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4" tIns="71963" rIns="107944" bIns="71963" rtlCol="0" anchor="t" anchorCtr="0"/>
          <a:lstStyle/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20845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01516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</a:t>
            </a:r>
            <a:r>
              <a:rPr lang="en-US" dirty="0">
                <a:solidFill>
                  <a:srgbClr val="009999"/>
                </a:solidFill>
              </a:rPr>
              <a:t> – Simcenter 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9" y="1059735"/>
            <a:ext cx="6236064" cy="5073780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Поддержка четырехугольного поверхностного КЭ, работающего только на растяжение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В версиях</a:t>
            </a:r>
            <a:r>
              <a:rPr lang="en-US" dirty="0"/>
              <a:t> Nastran 2022.1</a:t>
            </a: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 </a:t>
            </a:r>
            <a:r>
              <a:rPr lang="en-US" dirty="0"/>
              <a:t>2007 – </a:t>
            </a:r>
            <a:r>
              <a:rPr lang="ru-RU" dirty="0"/>
              <a:t>только в </a:t>
            </a:r>
            <a:r>
              <a:rPr lang="en-US" dirty="0"/>
              <a:t>SOL 401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Записывает строку PSHLPNL, которая дает возможность преобразования элемента оболочки в элемент панели сдвига при выполнении определенных заданных пользователем критериев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После преобразования элемент будет продолжать работать как панель сдвига на каждом следующем расчетном шаге (</a:t>
            </a:r>
            <a:r>
              <a:rPr lang="en-US" dirty="0"/>
              <a:t>subcase</a:t>
            </a:r>
            <a:r>
              <a:rPr lang="ru-RU" dirty="0"/>
              <a:t>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Параметр «Только на растяжение» задается в расширенных свойствах пластины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Параметр</a:t>
            </a:r>
            <a:r>
              <a:rPr lang="en-US" dirty="0"/>
              <a:t>, PARAM,TENSOQD, </a:t>
            </a:r>
            <a:r>
              <a:rPr lang="ru-RU" dirty="0"/>
              <a:t>который определяет использование опции «только на растяжение» в конкретном анализе</a:t>
            </a:r>
            <a:r>
              <a:rPr lang="en-US" dirty="0"/>
              <a:t>, </a:t>
            </a:r>
            <a:r>
              <a:rPr lang="ru-RU" dirty="0"/>
              <a:t>теперь можно установить используя</a:t>
            </a:r>
            <a:r>
              <a:rPr lang="en-US" dirty="0"/>
              <a:t> Analysis Set Manager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4967B-8C8C-4FE6-BE66-5224F3DD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890" y="766800"/>
            <a:ext cx="31527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9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решатели </a:t>
            </a:r>
            <a:r>
              <a:rPr lang="en-US" dirty="0">
                <a:solidFill>
                  <a:srgbClr val="009999"/>
                </a:solidFill>
              </a:rPr>
              <a:t>Nastran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237020"/>
            <a:ext cx="5339776" cy="5073780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Распределенная</a:t>
            </a:r>
            <a:r>
              <a:rPr lang="en-US" dirty="0"/>
              <a:t>/</a:t>
            </a:r>
            <a:r>
              <a:rPr lang="ru-RU" dirty="0"/>
              <a:t>сосредоточенная  (</a:t>
            </a:r>
            <a:r>
              <a:rPr lang="en-US" dirty="0" err="1"/>
              <a:t>Nonstuctural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масса поддерживается для</a:t>
            </a:r>
            <a:r>
              <a:rPr lang="en-US" dirty="0"/>
              <a:t> PBEAM</a:t>
            </a:r>
          </a:p>
          <a:p>
            <a:pPr lvl="1">
              <a:spcAft>
                <a:spcPts val="600"/>
              </a:spcAft>
            </a:pPr>
            <a:r>
              <a:rPr lang="ru-RU" dirty="0"/>
              <a:t>Можно указать место расположения сосредоточенной массы с помощью строк</a:t>
            </a:r>
            <a:r>
              <a:rPr lang="en-US" dirty="0"/>
              <a:t> Y Axis Offset </a:t>
            </a:r>
            <a:r>
              <a:rPr lang="ru-RU" dirty="0"/>
              <a:t>и</a:t>
            </a:r>
            <a:r>
              <a:rPr lang="en-US" dirty="0"/>
              <a:t>/</a:t>
            </a:r>
            <a:r>
              <a:rPr lang="ru-RU" dirty="0"/>
              <a:t>или</a:t>
            </a:r>
            <a:r>
              <a:rPr lang="en-US" dirty="0"/>
              <a:t> Z Axis Offset</a:t>
            </a:r>
            <a:r>
              <a:rPr lang="ru-RU" dirty="0"/>
              <a:t>,</a:t>
            </a:r>
            <a:r>
              <a:rPr lang="en-US" dirty="0"/>
              <a:t> End A </a:t>
            </a:r>
            <a:r>
              <a:rPr lang="ru-RU" dirty="0"/>
              <a:t>и</a:t>
            </a:r>
            <a:r>
              <a:rPr lang="en-US" dirty="0"/>
              <a:t>/</a:t>
            </a:r>
            <a:r>
              <a:rPr lang="ru-RU" dirty="0"/>
              <a:t>или</a:t>
            </a:r>
            <a:r>
              <a:rPr lang="en-US" dirty="0"/>
              <a:t> End B </a:t>
            </a:r>
            <a:r>
              <a:rPr lang="ru-RU" dirty="0"/>
              <a:t>в окне свойств балочных элементов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Nonstructural Mass Property Values </a:t>
            </a:r>
            <a:r>
              <a:rPr lang="ru-RU" dirty="0"/>
              <a:t>представлена отдельной секцией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Заданные в </a:t>
            </a:r>
            <a:r>
              <a:rPr lang="en-US" dirty="0"/>
              <a:t>Nonstructural Mass Property Values</a:t>
            </a:r>
            <a:r>
              <a:rPr lang="ru-RU" dirty="0"/>
              <a:t> массы учитываются при расчёте центра тяжести, массовых характеристик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0DD9B-4928-4CE1-ADDA-40606317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96" y="731289"/>
            <a:ext cx="5553075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645976-E24A-4027-8F50-46A92AEA89D6}"/>
              </a:ext>
            </a:extLst>
          </p:cNvPr>
          <p:cNvSpPr/>
          <p:nvPr/>
        </p:nvSpPr>
        <p:spPr>
          <a:xfrm>
            <a:off x="5824917" y="4758981"/>
            <a:ext cx="3048000" cy="9309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4" tIns="71963" rIns="107944" bIns="71963" rtlCol="0" anchor="t" anchorCtr="0"/>
          <a:lstStyle/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426641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Поддержка решателя</a:t>
            </a:r>
            <a:r>
              <a:rPr lang="en-US" dirty="0">
                <a:solidFill>
                  <a:srgbClr val="009999"/>
                </a:solidFill>
              </a:rPr>
              <a:t> – ANSYS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9" y="1237020"/>
            <a:ext cx="9860278" cy="5073780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Добавлена поддержка возможности определения промежуточных узлов для параболических элементов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Добавлена возможность чтения </a:t>
            </a:r>
            <a:r>
              <a:rPr lang="en-US" dirty="0"/>
              <a:t>UNBL </a:t>
            </a:r>
            <a:r>
              <a:rPr lang="ru-RU" dirty="0"/>
              <a:t>записей из</a:t>
            </a:r>
            <a:r>
              <a:rPr lang="en-US" dirty="0"/>
              <a:t> ANSYS .CDB </a:t>
            </a:r>
            <a:r>
              <a:rPr lang="ru-RU" dirty="0"/>
              <a:t>файлов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Улучшена поддержка считывания параметров и компонентов в командах, поддерживаемых ANSYS</a:t>
            </a: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7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C60562-365B-4A79-A56A-09F65139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9" r="37582"/>
          <a:stretch/>
        </p:blipFill>
        <p:spPr>
          <a:xfrm>
            <a:off x="6515484" y="0"/>
            <a:ext cx="5695950" cy="685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3FA715-0C9F-402F-890E-9507F39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34440"/>
            <a:ext cx="9863237" cy="1163395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tIns="54864" rIns="0" bIns="0" anchor="t" anchorCtr="0">
            <a:spAutoFit/>
          </a:bodyPr>
          <a:lstStyle/>
          <a:p>
            <a:r>
              <a:rPr lang="en-US" sz="8000" dirty="0"/>
              <a:t>	</a:t>
            </a:r>
            <a:r>
              <a:rPr lang="ru-RU" sz="6000" dirty="0"/>
              <a:t>Содержание</a:t>
            </a:r>
            <a:endParaRPr lang="en-US" sz="6000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5DF52848-E5A8-463A-B790-5CBEEB93AF2F}"/>
              </a:ext>
            </a:extLst>
          </p:cNvPr>
          <p:cNvSpPr txBox="1">
            <a:spLocks/>
          </p:cNvSpPr>
          <p:nvPr/>
        </p:nvSpPr>
        <p:spPr>
          <a:xfrm>
            <a:off x="1249320" y="2397835"/>
            <a:ext cx="5392642" cy="26668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Кинематические связи</a:t>
            </a:r>
            <a:endParaRPr lang="en-US" sz="2000" dirty="0"/>
          </a:p>
          <a:p>
            <a:r>
              <a:rPr lang="ru-RU" sz="2000" dirty="0"/>
              <a:t>Деформируемые направляющие</a:t>
            </a:r>
            <a:endParaRPr lang="en-US" sz="2000" dirty="0"/>
          </a:p>
          <a:p>
            <a:r>
              <a:rPr lang="ru-RU" sz="2000" dirty="0"/>
              <a:t>Построение сетки</a:t>
            </a:r>
            <a:endParaRPr lang="en-US" sz="2000" dirty="0"/>
          </a:p>
          <a:p>
            <a:r>
              <a:rPr lang="ru-RU" sz="2000" dirty="0"/>
              <a:t>Улучшения производительности</a:t>
            </a:r>
            <a:endParaRPr lang="en-US" sz="2000" dirty="0"/>
          </a:p>
          <a:p>
            <a:r>
              <a:rPr lang="ru-RU" sz="2000" dirty="0"/>
              <a:t>Пользовательский интерфейс</a:t>
            </a:r>
            <a:endParaRPr lang="en-US" sz="2000" dirty="0"/>
          </a:p>
          <a:p>
            <a:r>
              <a:rPr lang="ru-RU" sz="2000" dirty="0"/>
              <a:t>Поддержка решателей</a:t>
            </a:r>
            <a:endParaRPr lang="en-US" sz="2000" dirty="0"/>
          </a:p>
          <a:p>
            <a:r>
              <a:rPr lang="en-US" sz="2000" b="1" dirty="0"/>
              <a:t>API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52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99"/>
                </a:solidFill>
              </a:rPr>
              <a:t>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9" y="1237020"/>
            <a:ext cx="9860278" cy="5073780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Добавлен программный доступ к новым объектам моделирования, добавленным в 2022.1: шарнирным соединениям и деформируемым направляющим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Добавлены свойства</a:t>
            </a:r>
            <a:r>
              <a:rPr lang="en-US" dirty="0"/>
              <a:t> </a:t>
            </a:r>
            <a:r>
              <a:rPr lang="en-US" dirty="0" err="1"/>
              <a:t>AddToCopiedEntityGroups</a:t>
            </a:r>
            <a:r>
              <a:rPr lang="en-US" dirty="0"/>
              <a:t> </a:t>
            </a:r>
            <a:r>
              <a:rPr lang="ru-RU" dirty="0"/>
              <a:t>для объекта</a:t>
            </a:r>
            <a:r>
              <a:rPr lang="en-US" dirty="0"/>
              <a:t> </a:t>
            </a:r>
            <a:r>
              <a:rPr lang="en-US" dirty="0" err="1"/>
              <a:t>CopyTool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Добавлены свойства</a:t>
            </a:r>
            <a:r>
              <a:rPr lang="en-US" dirty="0"/>
              <a:t> </a:t>
            </a:r>
            <a:r>
              <a:rPr lang="en-US" dirty="0" err="1"/>
              <a:t>IsSequence</a:t>
            </a:r>
            <a:r>
              <a:rPr lang="en-US" dirty="0"/>
              <a:t> </a:t>
            </a:r>
            <a:r>
              <a:rPr lang="ru-RU" dirty="0"/>
              <a:t>к объектам</a:t>
            </a:r>
            <a:r>
              <a:rPr lang="en-US" dirty="0"/>
              <a:t> </a:t>
            </a:r>
            <a:r>
              <a:rPr lang="en-US" dirty="0" err="1"/>
              <a:t>LoadSet</a:t>
            </a:r>
            <a:r>
              <a:rPr lang="en-US" dirty="0"/>
              <a:t> Object</a:t>
            </a:r>
            <a:r>
              <a:rPr lang="ru-RU" dirty="0"/>
              <a:t>, например</a:t>
            </a:r>
            <a:r>
              <a:rPr lang="en-US" dirty="0"/>
              <a:t> Nastran DTEMP </a:t>
            </a:r>
            <a:r>
              <a:rPr lang="ru-RU" dirty="0"/>
              <a:t>зависимости</a:t>
            </a:r>
            <a:r>
              <a:rPr lang="en-US" dirty="0"/>
              <a:t> </a:t>
            </a:r>
            <a:r>
              <a:rPr lang="ru-RU" dirty="0"/>
              <a:t>могут быть заданы с помощью</a:t>
            </a:r>
            <a:r>
              <a:rPr lang="en-US" dirty="0"/>
              <a:t> API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Добавлены</a:t>
            </a:r>
            <a:r>
              <a:rPr lang="en-US" dirty="0"/>
              <a:t> </a:t>
            </a:r>
            <a:r>
              <a:rPr lang="en-US" dirty="0" err="1"/>
              <a:t>NasSoltionMonitorOpt</a:t>
            </a:r>
            <a:r>
              <a:rPr lang="en-US" dirty="0"/>
              <a:t> </a:t>
            </a:r>
            <a:r>
              <a:rPr lang="ru-RU" dirty="0"/>
              <a:t>объекта</a:t>
            </a:r>
            <a:r>
              <a:rPr lang="en-US" dirty="0"/>
              <a:t> </a:t>
            </a:r>
            <a:r>
              <a:rPr lang="en-US" dirty="0" err="1"/>
              <a:t>AnalysisMgr</a:t>
            </a:r>
            <a:r>
              <a:rPr lang="en-US" dirty="0"/>
              <a:t>. </a:t>
            </a:r>
            <a:r>
              <a:rPr lang="ru-RU" dirty="0"/>
              <a:t>Также добавлены</a:t>
            </a:r>
            <a:r>
              <a:rPr lang="en-US" dirty="0"/>
              <a:t> </a:t>
            </a:r>
            <a:r>
              <a:rPr lang="en-US" dirty="0" err="1"/>
              <a:t>NasBulkTENSOQD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err="1"/>
              <a:t>NasBulkTENSOQDval</a:t>
            </a:r>
            <a:r>
              <a:rPr lang="en-US" dirty="0"/>
              <a:t> </a:t>
            </a:r>
            <a:r>
              <a:rPr lang="ru-RU" dirty="0"/>
              <a:t>свойства для указания опции</a:t>
            </a:r>
            <a:r>
              <a:rPr lang="en-US" dirty="0"/>
              <a:t> </a:t>
            </a:r>
            <a:r>
              <a:rPr lang="ru-RU" dirty="0"/>
              <a:t>«Только растяжение»</a:t>
            </a:r>
            <a:r>
              <a:rPr lang="en-US" dirty="0"/>
              <a:t> </a:t>
            </a:r>
            <a:r>
              <a:rPr lang="ru-RU" dirty="0"/>
              <a:t>поведения элемента и различные методы для указания</a:t>
            </a:r>
            <a:r>
              <a:rPr lang="en-US" dirty="0"/>
              <a:t> </a:t>
            </a:r>
            <a:r>
              <a:rPr lang="ru-RU" dirty="0"/>
              <a:t>деформируемых направляющих, используемых в различных анализах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Добавлены</a:t>
            </a:r>
            <a:r>
              <a:rPr lang="en-US" dirty="0"/>
              <a:t> feCheckCoincidentNode5 </a:t>
            </a:r>
            <a:r>
              <a:rPr lang="ru-RU" dirty="0"/>
              <a:t>для включения опций, которые нельзя было установить ни в одной из предыдущих версий вызовов </a:t>
            </a:r>
            <a:r>
              <a:rPr lang="ru-RU" dirty="0" err="1"/>
              <a:t>feCheckCoincidentNode</a:t>
            </a:r>
            <a:r>
              <a:rPr lang="en-US" dirty="0"/>
              <a:t>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marL="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5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2231B89-4332-4C48-82DC-A8DB4BEAF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DA865AB3-8AE0-4AB0-94C2-2E517EC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585749"/>
            <a:ext cx="9287638" cy="738664"/>
          </a:xfrm>
        </p:spPr>
        <p:txBody>
          <a:bodyPr/>
          <a:lstStyle/>
          <a:p>
            <a:r>
              <a:rPr lang="ru-RU"/>
              <a:t>Спасибо</a:t>
            </a:r>
            <a:r>
              <a:rPr lang="en-US"/>
              <a:t>!</a:t>
            </a:r>
            <a:endParaRPr lang="en-US" b="0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0E01DE1-1805-44DE-8958-F34DAE42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757"/>
          <a:stretch/>
        </p:blipFill>
        <p:spPr>
          <a:xfrm>
            <a:off x="0" y="0"/>
            <a:ext cx="12192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73524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связи </a:t>
            </a:r>
            <a:r>
              <a:rPr lang="en-US" dirty="0">
                <a:solidFill>
                  <a:srgbClr val="009999"/>
                </a:solidFill>
              </a:rPr>
              <a:t>–</a:t>
            </a:r>
            <a:r>
              <a:rPr lang="ru-RU" dirty="0">
                <a:solidFill>
                  <a:srgbClr val="009999"/>
                </a:solidFill>
              </a:rPr>
              <a:t> Интерфейс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929113"/>
            <a:ext cx="5537935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Независимый от типа решателя интерфейс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Кинематические соединения - это новый «объект моделирования», который имеет единый унифицированный интерфейс для соединительных элементов в SOL402 (в будущем запланирована поддержка решателей для ANSYS и ABAQUS)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en-US" sz="1600" dirty="0"/>
              <a:t>SOL402 – CJOINT/PJOINT/PJOINT2 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Поддерживаемое поведение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Соединения между совпадающими узлами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Цилиндрический («</a:t>
            </a:r>
            <a:r>
              <a:rPr lang="en-US" sz="1600" dirty="0"/>
              <a:t>Revolute</a:t>
            </a:r>
            <a:r>
              <a:rPr lang="ru-RU" sz="1600" dirty="0"/>
              <a:t>» – 1 </a:t>
            </a:r>
            <a:r>
              <a:rPr lang="ru-RU" sz="1600" dirty="0" err="1"/>
              <a:t>вращ</a:t>
            </a:r>
            <a:r>
              <a:rPr lang="ru-RU" sz="1600" dirty="0"/>
              <a:t>. </a:t>
            </a:r>
            <a:r>
              <a:rPr lang="en-US" sz="1600" dirty="0"/>
              <a:t>Z), </a:t>
            </a:r>
            <a:r>
              <a:rPr lang="ru-RU" sz="1600" dirty="0"/>
              <a:t>Сферический шарнир</a:t>
            </a:r>
            <a:r>
              <a:rPr lang="en-US" sz="1600" dirty="0"/>
              <a:t>, </a:t>
            </a:r>
            <a:r>
              <a:rPr lang="ru-RU" sz="1600" dirty="0"/>
              <a:t>Жесткая связь</a:t>
            </a:r>
            <a:r>
              <a:rPr lang="en-US" sz="1600" dirty="0"/>
              <a:t>, </a:t>
            </a:r>
            <a:r>
              <a:rPr lang="ru-RU" sz="1600" dirty="0"/>
              <a:t>Универсальное (карданный шарнир)</a:t>
            </a:r>
            <a:r>
              <a:rPr lang="en-US" sz="1600" dirty="0"/>
              <a:t>, </a:t>
            </a:r>
            <a:r>
              <a:rPr lang="ru-RU" sz="1600" dirty="0"/>
              <a:t>Постоянная скорость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Скользящие связи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Вдоль линии</a:t>
            </a:r>
            <a:r>
              <a:rPr lang="en-US" sz="1600" dirty="0"/>
              <a:t>, </a:t>
            </a:r>
            <a:r>
              <a:rPr lang="ru-RU" sz="1600" dirty="0"/>
              <a:t>Скольжение</a:t>
            </a:r>
            <a:r>
              <a:rPr lang="en-US" sz="1600" dirty="0"/>
              <a:t>, </a:t>
            </a:r>
            <a:r>
              <a:rPr lang="ru-RU" sz="1600" dirty="0"/>
              <a:t>Цилиндрическая</a:t>
            </a:r>
            <a:r>
              <a:rPr lang="en-US" sz="1600" dirty="0"/>
              <a:t> </a:t>
            </a:r>
            <a:r>
              <a:rPr lang="ru-RU" sz="1600" dirty="0"/>
              <a:t>со скольжением (</a:t>
            </a:r>
            <a:r>
              <a:rPr lang="en-US" sz="1600" dirty="0"/>
              <a:t>1 </a:t>
            </a:r>
            <a:r>
              <a:rPr lang="ru-RU" sz="1600" dirty="0" err="1"/>
              <a:t>перемещ</a:t>
            </a:r>
            <a:r>
              <a:rPr lang="ru-RU" sz="1600" dirty="0"/>
              <a:t>. </a:t>
            </a:r>
            <a:r>
              <a:rPr lang="en-US" sz="1600" dirty="0"/>
              <a:t>Z</a:t>
            </a:r>
            <a:r>
              <a:rPr lang="ru-RU" sz="1600" dirty="0"/>
              <a:t>, 1 </a:t>
            </a:r>
            <a:r>
              <a:rPr lang="ru-RU" sz="1600" dirty="0" err="1"/>
              <a:t>вращ</a:t>
            </a:r>
            <a:r>
              <a:rPr lang="ru-RU" sz="1600" dirty="0"/>
              <a:t>. </a:t>
            </a:r>
            <a:r>
              <a:rPr lang="en-US" sz="1600" dirty="0"/>
              <a:t>Z), </a:t>
            </a:r>
            <a:r>
              <a:rPr lang="ru-RU" sz="1600" dirty="0"/>
              <a:t>Универсальная связь</a:t>
            </a:r>
            <a:r>
              <a:rPr lang="en-US" sz="1600" dirty="0"/>
              <a:t>, </a:t>
            </a:r>
            <a:r>
              <a:rPr lang="ru-RU" sz="1600" dirty="0"/>
              <a:t>Винтовая связь</a:t>
            </a:r>
          </a:p>
          <a:p>
            <a:pPr marL="180000" lvl="2" indent="0">
              <a:spcAft>
                <a:spcPts val="600"/>
              </a:spcAft>
              <a:buNone/>
            </a:pPr>
            <a:r>
              <a:rPr lang="ru-RU" sz="1600" dirty="0"/>
              <a:t>Подробнее см. Теория механизмов и машин, обозначения кинематических пар</a:t>
            </a:r>
            <a:endParaRPr lang="en-US" sz="1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D2F2CB-E6F4-431E-9C81-8C064F99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76" y="758481"/>
            <a:ext cx="3783932" cy="53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связи </a:t>
            </a:r>
            <a:r>
              <a:rPr lang="en-US" dirty="0">
                <a:solidFill>
                  <a:srgbClr val="009999"/>
                </a:solidFill>
              </a:rPr>
              <a:t>–</a:t>
            </a:r>
            <a:r>
              <a:rPr lang="ru-RU" dirty="0">
                <a:solidFill>
                  <a:srgbClr val="009999"/>
                </a:solidFill>
              </a:rPr>
              <a:t> Создание кинематического соединения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237021"/>
            <a:ext cx="5681879" cy="5379439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Два подхода к созданию связей в FEMAP – Кинематический шарнир (</a:t>
            </a:r>
            <a:r>
              <a:rPr lang="en-US" dirty="0"/>
              <a:t>Kinematic Joint</a:t>
            </a:r>
            <a:r>
              <a:rPr lang="ru-RU" dirty="0"/>
              <a:t>)  или шарнирное соединение (</a:t>
            </a:r>
            <a:r>
              <a:rPr lang="en-US" dirty="0"/>
              <a:t>Joint Connection</a:t>
            </a:r>
            <a:r>
              <a:rPr lang="ru-RU" dirty="0"/>
              <a:t>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Объект кинематический шарнир — определение вручную</a:t>
            </a:r>
            <a:r>
              <a:rPr lang="en-US" dirty="0"/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Тип и свойства соединения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Связь через два узла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Ориентация в местных системах координат</a:t>
            </a:r>
          </a:p>
          <a:p>
            <a:pPr lvl="3">
              <a:spcAft>
                <a:spcPts val="600"/>
              </a:spcAft>
            </a:pPr>
            <a:r>
              <a:rPr lang="ru-RU" dirty="0"/>
              <a:t>«Универсальная» и «Постоянная скорость» - это типы соединений, которые использует системы координат как в узле 1, так и в узле 2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Элементы R-типа в </a:t>
            </a:r>
            <a:r>
              <a:rPr lang="ru-RU" dirty="0" err="1"/>
              <a:t>Simcenter</a:t>
            </a:r>
            <a:r>
              <a:rPr lang="ru-RU" dirty="0"/>
              <a:t> </a:t>
            </a:r>
            <a:r>
              <a:rPr lang="ru-RU" dirty="0" err="1"/>
              <a:t>Nastra</a:t>
            </a:r>
            <a:r>
              <a:rPr lang="en-US" dirty="0"/>
              <a:t>n</a:t>
            </a:r>
            <a:r>
              <a:rPr lang="ru-RU" dirty="0"/>
              <a:t> используются для крепления к движущимся телам </a:t>
            </a: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52FB6-8F34-40DF-B282-54374FFD2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12" y="2233612"/>
            <a:ext cx="53625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593D0B-B185-42F1-92D4-A19D2E3D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70" y="765496"/>
            <a:ext cx="3648075" cy="5038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Кинематический шарнир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Определение шарнирного </a:t>
            </a:r>
            <a:br>
              <a:rPr lang="ru-RU" dirty="0">
                <a:solidFill>
                  <a:srgbClr val="009999"/>
                </a:solidFill>
              </a:rPr>
            </a:br>
            <a:r>
              <a:rPr lang="ru-RU" dirty="0">
                <a:solidFill>
                  <a:srgbClr val="009999"/>
                </a:solidFill>
              </a:rPr>
              <a:t>соединения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1" y="1237021"/>
            <a:ext cx="6841130" cy="5140643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Определение соединяемых объектов</a:t>
            </a:r>
            <a:r>
              <a:rPr lang="en-US" dirty="0"/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Типы шарниров и</a:t>
            </a:r>
            <a:r>
              <a:rPr lang="en-US" dirty="0"/>
              <a:t> </a:t>
            </a:r>
            <a:r>
              <a:rPr lang="ru-RU" dirty="0"/>
              <a:t>Свойства шарниров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ru-RU" dirty="0"/>
              <a:t>Опорные (</a:t>
            </a:r>
            <a:r>
              <a:rPr lang="en-US" dirty="0"/>
              <a:t>Reference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движущиеся (</a:t>
            </a:r>
            <a:r>
              <a:rPr lang="en-US" dirty="0"/>
              <a:t>Motion)</a:t>
            </a:r>
            <a:r>
              <a:rPr lang="ru-RU" dirty="0"/>
              <a:t> объекты</a:t>
            </a:r>
            <a:r>
              <a:rPr lang="en-US" dirty="0"/>
              <a:t> </a:t>
            </a:r>
            <a:r>
              <a:rPr lang="ru-RU" dirty="0"/>
              <a:t>могут быть скомбинированы по вариациям</a:t>
            </a:r>
            <a:r>
              <a:rPr lang="en-US" dirty="0"/>
              <a:t>:</a:t>
            </a:r>
          </a:p>
          <a:p>
            <a:pPr lvl="3">
              <a:spcAft>
                <a:spcPts val="600"/>
              </a:spcAft>
            </a:pPr>
            <a:r>
              <a:rPr lang="ru-RU" dirty="0"/>
              <a:t>Точки</a:t>
            </a:r>
            <a:r>
              <a:rPr lang="en-US" dirty="0"/>
              <a:t>, </a:t>
            </a:r>
            <a:r>
              <a:rPr lang="ru-RU" dirty="0"/>
              <a:t>Линии</a:t>
            </a:r>
            <a:r>
              <a:rPr lang="en-US" dirty="0"/>
              <a:t>, </a:t>
            </a:r>
            <a:r>
              <a:rPr lang="ru-RU" dirty="0"/>
              <a:t>и</a:t>
            </a:r>
            <a:r>
              <a:rPr lang="en-US" dirty="0"/>
              <a:t>/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Поверхности</a:t>
            </a:r>
            <a:endParaRPr lang="en-US" dirty="0"/>
          </a:p>
          <a:p>
            <a:pPr lvl="3">
              <a:spcAft>
                <a:spcPts val="600"/>
              </a:spcAft>
            </a:pPr>
            <a:r>
              <a:rPr lang="ru-RU" dirty="0"/>
              <a:t>Узлы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/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Элементы</a:t>
            </a:r>
            <a:endParaRPr lang="en-US" dirty="0"/>
          </a:p>
          <a:p>
            <a:pPr lvl="3">
              <a:spcAft>
                <a:spcPts val="600"/>
              </a:spcAft>
            </a:pPr>
            <a:r>
              <a:rPr lang="ru-RU" dirty="0"/>
              <a:t>К «Земле (</a:t>
            </a:r>
            <a:r>
              <a:rPr lang="en-US" dirty="0"/>
              <a:t>Ground</a:t>
            </a:r>
            <a:r>
              <a:rPr lang="ru-RU" dirty="0"/>
              <a:t>, только опорные объекты</a:t>
            </a:r>
            <a:r>
              <a:rPr lang="en-US" dirty="0"/>
              <a:t>)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Ориентация</a:t>
            </a:r>
            <a:endParaRPr lang="en-US" dirty="0"/>
          </a:p>
          <a:p>
            <a:pPr lvl="3">
              <a:spcAft>
                <a:spcPts val="600"/>
              </a:spcAft>
            </a:pPr>
            <a:r>
              <a:rPr lang="ru-RU" dirty="0"/>
              <a:t>Ориентации Системы координат для точки 1 может быть определена автоматически</a:t>
            </a:r>
          </a:p>
          <a:p>
            <a:pPr lvl="3">
              <a:spcAft>
                <a:spcPts val="600"/>
              </a:spcAft>
            </a:pPr>
            <a:r>
              <a:rPr lang="ru-RU" dirty="0"/>
              <a:t>Расположение (</a:t>
            </a:r>
            <a:r>
              <a:rPr lang="en-US" dirty="0"/>
              <a:t>Location(s)</a:t>
            </a:r>
            <a:r>
              <a:rPr lang="ru-RU" dirty="0"/>
              <a:t>)</a:t>
            </a:r>
          </a:p>
          <a:p>
            <a:pPr lvl="3">
              <a:spcAft>
                <a:spcPts val="600"/>
              </a:spcAft>
            </a:pPr>
            <a:r>
              <a:rPr lang="ru-RU" dirty="0"/>
              <a:t>Может быть автоматически сгенерировано с использованием местоположения центра опорного и движущегося объекта</a:t>
            </a:r>
          </a:p>
          <a:p>
            <a:pPr marL="360000" lvl="3" indent="0">
              <a:spcAft>
                <a:spcPts val="600"/>
              </a:spcAft>
              <a:buNone/>
            </a:pPr>
            <a:r>
              <a:rPr lang="ru-RU" dirty="0"/>
              <a:t>Важно правильно задать локальные системы координат!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DE26D-2D62-490F-8047-6A39D935AF42}"/>
              </a:ext>
            </a:extLst>
          </p:cNvPr>
          <p:cNvSpPr/>
          <p:nvPr/>
        </p:nvSpPr>
        <p:spPr>
          <a:xfrm>
            <a:off x="7372287" y="2111810"/>
            <a:ext cx="3531039" cy="12225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4" tIns="71963" rIns="107944" bIns="71963" rtlCol="0" anchor="t" anchorCtr="0"/>
          <a:lstStyle/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41195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шарниры</a:t>
            </a:r>
            <a:r>
              <a:rPr lang="en-US" dirty="0">
                <a:solidFill>
                  <a:srgbClr val="009999"/>
                </a:solidFill>
              </a:rPr>
              <a:t> – </a:t>
            </a:r>
            <a:r>
              <a:rPr lang="ru-RU" dirty="0">
                <a:solidFill>
                  <a:srgbClr val="009999"/>
                </a:solidFill>
              </a:rPr>
              <a:t>Преимущества использования шарнирных соединений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0" y="1237021"/>
            <a:ext cx="11177515" cy="5140643"/>
          </a:xfrm>
        </p:spPr>
        <p:txBody>
          <a:bodyPr vert="horz" lIns="0" tIns="0" rIns="274177" bIns="0" rtlCol="0"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dirty="0"/>
              <a:t>При поддержке нескольких решателей важно обеспечить универсальный подход к определению соединений, движущихся частей вне зависимости от комбинаций соединяемых конечно-элементных или геометрических объектов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ru-RU" dirty="0"/>
              <a:t>Соединения между движущимися телами</a:t>
            </a:r>
            <a:r>
              <a:rPr lang="en-US" dirty="0"/>
              <a:t> </a:t>
            </a:r>
            <a:r>
              <a:rPr lang="ru-RU" dirty="0"/>
              <a:t>определяются для передачи в другие решатели</a:t>
            </a:r>
            <a:r>
              <a:rPr lang="en-US" dirty="0"/>
              <a:t> (Simcenter Nastran – RBE2 </a:t>
            </a:r>
            <a:r>
              <a:rPr lang="ru-RU" dirty="0"/>
              <a:t>или</a:t>
            </a:r>
            <a:r>
              <a:rPr lang="en-US" dirty="0"/>
              <a:t> RBE3, </a:t>
            </a:r>
            <a:r>
              <a:rPr lang="ru-RU" dirty="0"/>
              <a:t>в будущем</a:t>
            </a:r>
            <a:r>
              <a:rPr lang="en-US" dirty="0"/>
              <a:t> ANSYS – MPCs </a:t>
            </a:r>
            <a:r>
              <a:rPr lang="ru-RU" dirty="0"/>
              <a:t>или</a:t>
            </a:r>
            <a:r>
              <a:rPr lang="en-US" dirty="0"/>
              <a:t> RBE3s, ABAQUS – TBD) 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p:pic>
        <p:nvPicPr>
          <p:cNvPr id="9" name="Picture 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D8CE0B56-1260-439F-923B-E2439321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30" y="2815402"/>
            <a:ext cx="2659924" cy="285823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D4A95C-3101-44C8-A840-BA6C441BE300}"/>
              </a:ext>
            </a:extLst>
          </p:cNvPr>
          <p:cNvCxnSpPr>
            <a:cxnSpLocks/>
          </p:cNvCxnSpPr>
          <p:nvPr/>
        </p:nvCxnSpPr>
        <p:spPr>
          <a:xfrm flipH="1">
            <a:off x="2434428" y="4520770"/>
            <a:ext cx="655519" cy="9516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B994E5-9480-42C0-B2A5-383289E85545}"/>
              </a:ext>
            </a:extLst>
          </p:cNvPr>
          <p:cNvSpPr txBox="1">
            <a:spLocks/>
          </p:cNvSpPr>
          <p:nvPr/>
        </p:nvSpPr>
        <p:spPr>
          <a:xfrm>
            <a:off x="3205486" y="4340839"/>
            <a:ext cx="2168482" cy="359863"/>
          </a:xfrm>
          <a:prstGeom prst="rect">
            <a:avLst/>
          </a:prstGeom>
        </p:spPr>
        <p:txBody>
          <a:bodyPr vert="horz" lIns="0" tIns="0" rIns="274177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799" dirty="0"/>
              <a:t>Цилиндрический шарнир</a:t>
            </a: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r>
              <a:rPr lang="en-US" sz="1799" dirty="0"/>
              <a:t>	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44FBFD-EC7D-434E-9CAA-149754628BAD}"/>
              </a:ext>
            </a:extLst>
          </p:cNvPr>
          <p:cNvCxnSpPr>
            <a:cxnSpLocks/>
          </p:cNvCxnSpPr>
          <p:nvPr/>
        </p:nvCxnSpPr>
        <p:spPr>
          <a:xfrm flipH="1" flipV="1">
            <a:off x="2665667" y="4796926"/>
            <a:ext cx="626544" cy="516846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78767E-E2DB-4077-A7D1-4FBA8E3FEB6A}"/>
              </a:ext>
            </a:extLst>
          </p:cNvPr>
          <p:cNvCxnSpPr>
            <a:cxnSpLocks/>
          </p:cNvCxnSpPr>
          <p:nvPr/>
        </p:nvCxnSpPr>
        <p:spPr>
          <a:xfrm>
            <a:off x="817057" y="4203469"/>
            <a:ext cx="598112" cy="614684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916DDC-D537-4D57-BC4F-20B456498289}"/>
              </a:ext>
            </a:extLst>
          </p:cNvPr>
          <p:cNvSpPr txBox="1">
            <a:spLocks/>
          </p:cNvSpPr>
          <p:nvPr/>
        </p:nvSpPr>
        <p:spPr>
          <a:xfrm>
            <a:off x="185116" y="3627410"/>
            <a:ext cx="2008679" cy="359863"/>
          </a:xfrm>
          <a:prstGeom prst="rect">
            <a:avLst/>
          </a:prstGeom>
        </p:spPr>
        <p:txBody>
          <a:bodyPr vert="horz" lIns="0" tIns="0" rIns="274177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799" dirty="0"/>
              <a:t>Подвижное тело № </a:t>
            </a:r>
            <a:r>
              <a:rPr lang="en-US" sz="1799" dirty="0"/>
              <a:t>1</a:t>
            </a:r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r>
              <a:rPr lang="en-US" sz="1799" dirty="0"/>
              <a:t>	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4DC666-D9D4-4688-9E98-F914CEC2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863" y="4669153"/>
            <a:ext cx="2601573" cy="117401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5F754F-8C85-44CF-88E6-D00190D6ECA7}"/>
              </a:ext>
            </a:extLst>
          </p:cNvPr>
          <p:cNvSpPr txBox="1">
            <a:spLocks/>
          </p:cNvSpPr>
          <p:nvPr/>
        </p:nvSpPr>
        <p:spPr>
          <a:xfrm>
            <a:off x="8609102" y="5144541"/>
            <a:ext cx="3286480" cy="582020"/>
          </a:xfrm>
          <a:prstGeom prst="rect">
            <a:avLst/>
          </a:prstGeom>
        </p:spPr>
        <p:txBody>
          <a:bodyPr vert="horz" lIns="0" tIns="0" rIns="274177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799" dirty="0"/>
              <a:t>Соединения автоматически определяются для экспорта</a:t>
            </a: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r>
              <a:rPr lang="en-US" sz="1799" dirty="0"/>
              <a:t>	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3C52CA-35F4-425A-84C9-9A5174456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585" y="3209371"/>
            <a:ext cx="4110728" cy="17468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6E1D5E-D36B-4CA3-84B0-F86A50BD2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75" y="2894789"/>
            <a:ext cx="3609975" cy="12477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7180AF-7A8C-41DD-855A-8F953F62C8E1}"/>
              </a:ext>
            </a:extLst>
          </p:cNvPr>
          <p:cNvSpPr txBox="1">
            <a:spLocks/>
          </p:cNvSpPr>
          <p:nvPr/>
        </p:nvSpPr>
        <p:spPr>
          <a:xfrm>
            <a:off x="3292211" y="5313772"/>
            <a:ext cx="1769131" cy="359863"/>
          </a:xfrm>
          <a:prstGeom prst="rect">
            <a:avLst/>
          </a:prstGeom>
        </p:spPr>
        <p:txBody>
          <a:bodyPr vert="horz" lIns="0" tIns="0" rIns="274177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799" dirty="0"/>
              <a:t>Подвижное тело № </a:t>
            </a:r>
            <a:r>
              <a:rPr lang="en-US" sz="1799" dirty="0"/>
              <a:t>2</a:t>
            </a:r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endParaRPr lang="en-US" sz="1799" dirty="0"/>
          </a:p>
          <a:p>
            <a:pPr>
              <a:spcAft>
                <a:spcPts val="600"/>
              </a:spcAft>
            </a:pPr>
            <a:r>
              <a:rPr lang="en-US" sz="1799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45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1110A-A610-4D64-9C7F-7C3349AF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17" y="910125"/>
            <a:ext cx="5419725" cy="5400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682F11-8116-46B2-87B5-249F9E099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11918" y="910125"/>
            <a:ext cx="5419725" cy="5400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92186"/>
            <a:ext cx="9863997" cy="576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шарниры</a:t>
            </a:r>
            <a:r>
              <a:rPr lang="en-US" dirty="0">
                <a:solidFill>
                  <a:srgbClr val="009999"/>
                </a:solidFill>
              </a:rPr>
              <a:t> – </a:t>
            </a:r>
            <a:r>
              <a:rPr lang="ru-RU" dirty="0">
                <a:solidFill>
                  <a:srgbClr val="009999"/>
                </a:solidFill>
              </a:rPr>
              <a:t>Свойства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589-EEA0-4181-9211-BB27DA5C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90" y="1003752"/>
            <a:ext cx="6079043" cy="5140643"/>
          </a:xfrm>
        </p:spPr>
        <p:txBody>
          <a:bodyPr vert="horz" lIns="0" tIns="0" rIns="274177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Шарниры - Дополнительные свойства</a:t>
            </a:r>
            <a:r>
              <a:rPr lang="en-US" sz="1600" dirty="0"/>
              <a:t> (</a:t>
            </a:r>
            <a:r>
              <a:rPr lang="ru-RU" sz="1600" dirty="0"/>
              <a:t>Общая</a:t>
            </a:r>
            <a:r>
              <a:rPr lang="en-US" sz="1600" dirty="0"/>
              <a:t>)</a:t>
            </a:r>
          </a:p>
          <a:p>
            <a:pPr lvl="1">
              <a:spcAft>
                <a:spcPts val="600"/>
              </a:spcAft>
            </a:pPr>
            <a:r>
              <a:rPr lang="ru-RU" sz="1600" dirty="0"/>
              <a:t>Расширенное соединение — выбор узлов, связанных с кривыми и поверхностями, для включения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Расширенные настройки решателя</a:t>
            </a:r>
            <a:r>
              <a:rPr lang="en-US" sz="1600" dirty="0"/>
              <a:t> – </a:t>
            </a:r>
            <a:r>
              <a:rPr lang="ru-RU" sz="1600" dirty="0"/>
              <a:t>выбор между </a:t>
            </a:r>
            <a:r>
              <a:rPr lang="en-US" sz="1600" dirty="0"/>
              <a:t>RBE2</a:t>
            </a:r>
            <a:r>
              <a:rPr lang="ru-RU" sz="1600" dirty="0"/>
              <a:t> (жесткими)</a:t>
            </a:r>
            <a:r>
              <a:rPr lang="en-US" sz="1600" dirty="0"/>
              <a:t> </a:t>
            </a:r>
            <a:r>
              <a:rPr lang="ru-RU" sz="1600" dirty="0"/>
              <a:t>и</a:t>
            </a:r>
            <a:r>
              <a:rPr lang="en-US" sz="1600" dirty="0"/>
              <a:t> RBE3 </a:t>
            </a:r>
            <a:r>
              <a:rPr lang="ru-RU" sz="1600" dirty="0"/>
              <a:t>для</a:t>
            </a:r>
            <a:r>
              <a:rPr lang="en-US" sz="1600" dirty="0"/>
              <a:t> Simcenter Nastran (ANSYS </a:t>
            </a:r>
            <a:r>
              <a:rPr lang="ru-RU" sz="1600" dirty="0"/>
              <a:t>в будущем</a:t>
            </a:r>
            <a:r>
              <a:rPr lang="en-US" sz="1600" dirty="0"/>
              <a:t>)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Шарниры - Дополнительные свойства </a:t>
            </a:r>
            <a:r>
              <a:rPr lang="en-US" sz="1600" dirty="0"/>
              <a:t>(Simcenter Nastran </a:t>
            </a:r>
            <a:r>
              <a:rPr lang="ru-RU" sz="1600" dirty="0"/>
              <a:t>таблица</a:t>
            </a:r>
            <a:r>
              <a:rPr lang="en-US" sz="1600" dirty="0"/>
              <a:t>)</a:t>
            </a:r>
          </a:p>
          <a:p>
            <a:pPr lvl="1">
              <a:spcAft>
                <a:spcPts val="600"/>
              </a:spcAft>
            </a:pPr>
            <a:r>
              <a:rPr lang="ru-RU" sz="1600" dirty="0"/>
              <a:t>Контроль узла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Применение подвижной нагрузки к шарниру с</a:t>
            </a:r>
            <a:r>
              <a:rPr lang="en-US" sz="1600" dirty="0"/>
              <a:t> </a:t>
            </a:r>
            <a:r>
              <a:rPr lang="ru-RU" sz="1600" dirty="0"/>
              <a:t>одновременным контролем узла позволяет перемещать их синхронно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Настройки трения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ru-RU" sz="1600" dirty="0"/>
              <a:t>Поведение материала</a:t>
            </a:r>
            <a:endParaRPr lang="en-US" sz="1600" dirty="0"/>
          </a:p>
          <a:p>
            <a:pPr lvl="2">
              <a:spcAft>
                <a:spcPts val="600"/>
              </a:spcAft>
            </a:pPr>
            <a:r>
              <a:rPr lang="ru-RU" sz="1600" dirty="0"/>
              <a:t>Линейная</a:t>
            </a:r>
            <a:r>
              <a:rPr lang="en-US" sz="1600" dirty="0"/>
              <a:t>/</a:t>
            </a:r>
            <a:r>
              <a:rPr lang="ru-RU" sz="1600" dirty="0"/>
              <a:t>Нелинейная жесткость</a:t>
            </a:r>
            <a:r>
              <a:rPr lang="en-US" sz="1600" dirty="0"/>
              <a:t> (</a:t>
            </a:r>
            <a:r>
              <a:rPr lang="ru-RU" sz="1600" dirty="0"/>
              <a:t>Пружины</a:t>
            </a:r>
            <a:r>
              <a:rPr lang="en-US" sz="1600" dirty="0"/>
              <a:t>) </a:t>
            </a:r>
            <a:r>
              <a:rPr lang="ru-RU" sz="1600" dirty="0"/>
              <a:t>свойства демпфирования</a:t>
            </a:r>
            <a:r>
              <a:rPr lang="en-US" sz="1600" dirty="0"/>
              <a:t> </a:t>
            </a:r>
          </a:p>
          <a:p>
            <a:pPr lvl="2">
              <a:spcAft>
                <a:spcPts val="600"/>
              </a:spcAft>
            </a:pPr>
            <a:r>
              <a:rPr lang="ru-RU" sz="1600" dirty="0"/>
              <a:t>Вариант использования: моделирование нелинейной торсионной пружины</a:t>
            </a:r>
            <a:endParaRPr lang="en-US" sz="1600" dirty="0"/>
          </a:p>
          <a:p>
            <a:pPr lvl="2">
              <a:spcAft>
                <a:spcPts val="600"/>
              </a:spcAft>
            </a:pPr>
            <a:endParaRPr lang="en-US" dirty="0"/>
          </a:p>
          <a:p>
            <a:pPr lvl="2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44701-465F-4BF3-91B2-73D213AB1FA1}"/>
              </a:ext>
            </a:extLst>
          </p:cNvPr>
          <p:cNvSpPr/>
          <p:nvPr/>
        </p:nvSpPr>
        <p:spPr>
          <a:xfrm>
            <a:off x="6419015" y="1746233"/>
            <a:ext cx="2549493" cy="5074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4" tIns="71963" rIns="107944" bIns="71963" rtlCol="0" anchor="t" anchorCtr="0"/>
          <a:lstStyle/>
          <a:p>
            <a:pPr algn="l"/>
            <a:endParaRPr lang="en-US" sz="17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19519-1A7D-4AF7-ADD9-A863F1A09E21}"/>
              </a:ext>
            </a:extLst>
          </p:cNvPr>
          <p:cNvSpPr/>
          <p:nvPr/>
        </p:nvSpPr>
        <p:spPr>
          <a:xfrm>
            <a:off x="8968508" y="1742175"/>
            <a:ext cx="2549493" cy="40213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4" tIns="71963" rIns="107944" bIns="71963" rtlCol="0" anchor="t" anchorCtr="0"/>
          <a:lstStyle/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899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496-844E-4182-855F-2324133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Кинематические связи </a:t>
            </a:r>
            <a:r>
              <a:rPr lang="en-US" dirty="0">
                <a:solidFill>
                  <a:srgbClr val="009999"/>
                </a:solidFill>
              </a:rPr>
              <a:t>– </a:t>
            </a:r>
            <a:r>
              <a:rPr lang="ru-RU" dirty="0">
                <a:solidFill>
                  <a:srgbClr val="009999"/>
                </a:solidFill>
              </a:rPr>
              <a:t>Пример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C1A90-0495-456A-A599-118AED87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220587"/>
            <a:ext cx="94297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0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sie-ppt-O365-standard-Full set-v3-0" id="{FF71A23A-920F-FA4F-BB59-BF9E06457E1B}" vid="{FDE91E89-8115-B044-8888-160482E5C0EF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4ppTags>
  <Name>One object (small)</Name>
  <PpLayout>16</PpLayout>
  <Index>11</Index>
</p4ppTag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B5689E17410704D90B2F1EA2F4841D0" ma:contentTypeVersion="8" ma:contentTypeDescription="Создание документа." ma:contentTypeScope="" ma:versionID="217d5700feb8d513195d152269e2aaea">
  <xsd:schema xmlns:xsd="http://www.w3.org/2001/XMLSchema" xmlns:xs="http://www.w3.org/2001/XMLSchema" xmlns:p="http://schemas.microsoft.com/office/2006/metadata/properties" xmlns:ns2="4ca37ac4-40f8-4dad-be9d-e67b2e790b95" targetNamespace="http://schemas.microsoft.com/office/2006/metadata/properties" ma:root="true" ma:fieldsID="36f335213423a987459144f5c4538ef2" ns2:_="">
    <xsd:import namespace="4ca37ac4-40f8-4dad-be9d-e67b2e790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37ac4-40f8-4dad-be9d-e67b2e790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E5E63-B6C9-474F-9A4B-C5203983D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18AA06-B22E-4D19-9680-0D7830426729}">
  <ds:schemaRefs/>
</ds:datastoreItem>
</file>

<file path=customXml/itemProps3.xml><?xml version="1.0" encoding="utf-8"?>
<ds:datastoreItem xmlns:ds="http://schemas.openxmlformats.org/officeDocument/2006/customXml" ds:itemID="{3589B2D7-9BD0-4FFD-A755-2C56F70F0C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6A6E97F-4F62-4F31-A020-6022025E5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37ac4-40f8-4dad-be9d-e67b2e790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3612</TotalTime>
  <Words>2097</Words>
  <Application>Microsoft Office PowerPoint</Application>
  <PresentationFormat>Широкоэкранный</PresentationFormat>
  <Paragraphs>358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Roboto</vt:lpstr>
      <vt:lpstr>Siemens 2020</vt:lpstr>
      <vt:lpstr>Siemens 2020</vt:lpstr>
      <vt:lpstr>Simcenter Femap 2022.1 Что нового?</vt:lpstr>
      <vt:lpstr> Содержание</vt:lpstr>
      <vt:lpstr>Кинематические связи – Обзор</vt:lpstr>
      <vt:lpstr>Кинематические связи – Интерфейс</vt:lpstr>
      <vt:lpstr>Кинематические связи – Создание кинематического соединения</vt:lpstr>
      <vt:lpstr>Кинематический шарнир – Определение шарнирного  соединения</vt:lpstr>
      <vt:lpstr>Кинематические шарниры – Преимущества использования шарнирных соединений</vt:lpstr>
      <vt:lpstr>Кинематические шарниры – Свойства</vt:lpstr>
      <vt:lpstr>Кинематические связи – Пример</vt:lpstr>
      <vt:lpstr>Кинематические связи – Граничные условия</vt:lpstr>
      <vt:lpstr> Содержание</vt:lpstr>
      <vt:lpstr>Деформируемые направляющие – Обзор</vt:lpstr>
      <vt:lpstr>Деформируемые направляющие – Определение</vt:lpstr>
      <vt:lpstr>Деформируемые направляющие – Пример</vt:lpstr>
      <vt:lpstr> Содержание</vt:lpstr>
      <vt:lpstr>Сеточный генератор Hex Dominant Meshing </vt:lpstr>
      <vt:lpstr>Сеточный генератор Hex Dominant Meshing </vt:lpstr>
      <vt:lpstr>Ремешинг (перестроение) гексагональной сетки</vt:lpstr>
      <vt:lpstr> Содержание</vt:lpstr>
      <vt:lpstr>Улучшения производительности</vt:lpstr>
      <vt:lpstr> Содержание</vt:lpstr>
      <vt:lpstr>Панель отображения объектов (Entity Display)</vt:lpstr>
      <vt:lpstr>Группировка и выбор</vt:lpstr>
      <vt:lpstr>Прочие улучшения</vt:lpstr>
      <vt:lpstr> Содержание</vt:lpstr>
      <vt:lpstr>Поддержка решателя – Simcenter Nastran</vt:lpstr>
      <vt:lpstr>Поддержка решателя – Simcenter Nastran</vt:lpstr>
      <vt:lpstr>Поддержка решателя – Simcenter Nastran</vt:lpstr>
      <vt:lpstr>Поддержка решателя – Simcenter Nastran</vt:lpstr>
      <vt:lpstr>Поддержка решателя – Simcenter Nastran</vt:lpstr>
      <vt:lpstr>Поддержка решателя – Simcenter Nastran</vt:lpstr>
      <vt:lpstr>Поддержка решателя – решатели Nastran</vt:lpstr>
      <vt:lpstr>Поддержка решателя – ANSYS</vt:lpstr>
      <vt:lpstr> Содержание</vt:lpstr>
      <vt:lpstr>API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Sherman, Mark (DI SW ME PRD FEMAP)</dc:creator>
  <cp:keywords>C_Unrestricted</cp:keywords>
  <cp:lastModifiedBy>Филипп Титаренко</cp:lastModifiedBy>
  <cp:revision>251</cp:revision>
  <dcterms:created xsi:type="dcterms:W3CDTF">2020-10-19T17:46:35Z</dcterms:created>
  <dcterms:modified xsi:type="dcterms:W3CDTF">2022-02-04T09:46:21Z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ContentTypeId">
    <vt:lpwstr>0x010100FB5689E17410704D90B2F1EA2F4841D0</vt:lpwstr>
  </property>
</Properties>
</file>